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9" r:id="rId3"/>
    <p:sldId id="257" r:id="rId4"/>
    <p:sldId id="258" r:id="rId5"/>
    <p:sldId id="259" r:id="rId6"/>
    <p:sldId id="260" r:id="rId7"/>
    <p:sldId id="264" r:id="rId8"/>
    <p:sldId id="261" r:id="rId9"/>
    <p:sldId id="290" r:id="rId10"/>
    <p:sldId id="291" r:id="rId11"/>
    <p:sldId id="292" r:id="rId12"/>
    <p:sldId id="293" r:id="rId13"/>
    <p:sldId id="294" r:id="rId14"/>
    <p:sldId id="265" r:id="rId15"/>
    <p:sldId id="295" r:id="rId16"/>
    <p:sldId id="296" r:id="rId17"/>
    <p:sldId id="297" r:id="rId18"/>
    <p:sldId id="298" r:id="rId19"/>
    <p:sldId id="299" r:id="rId20"/>
    <p:sldId id="301" r:id="rId21"/>
    <p:sldId id="266" r:id="rId22"/>
    <p:sldId id="306" r:id="rId23"/>
    <p:sldId id="302" r:id="rId24"/>
    <p:sldId id="303" r:id="rId25"/>
    <p:sldId id="304" r:id="rId26"/>
    <p:sldId id="268" r:id="rId27"/>
    <p:sldId id="305" r:id="rId28"/>
    <p:sldId id="307" r:id="rId29"/>
    <p:sldId id="28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C7D4-140F-4926-907C-43FDF249D979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F043-87ED-4EBA-AA5F-12714522DD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9FBBBAE-51A2-443A-BDD8-88D3CE060B95}" type="datetimeFigureOut">
              <a:rPr lang="pt-BR" smtClean="0"/>
              <a:pPr/>
              <a:t>13/11/2013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784DF6-CE96-4D4C-94EA-84D8662F3C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r/url?sa=i&amp;rct=j&amp;q=&amp;esrc=s&amp;frm=1&amp;source=images&amp;cd=&amp;cad=rja&amp;docid=fZBu6xE7gh-BXM&amp;tbnid=9wrCECmPiSOUtM:&amp;ved=0CAUQjRw&amp;url=http://www.inbec.com.br/pos-graduacao/especializacao-em-avaliacoes-e-pericias-de-engenharia&amp;ei=LeZmUq-NC_TJ4AO76IDoCA&amp;bvm=bv.55123115,d.eW0&amp;psig=AFQjCNFJw_Hedrojk8ryRzvr2ntK_RtUaA&amp;ust=138256146715088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Ingalls_building_cincinnati_200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&amp;esrc=s&amp;frm=1&amp;source=images&amp;cd=&amp;cad=rja&amp;docid=Smv046dpFIgMaM&amp;tbnid=CtFKIB5zyN-XXM:&amp;ved=0CAUQjRw&amp;url=http://aldowerle.blogspot.com/2011/06/reparacao-de-estrutura-de-concreto.html&amp;ei=lglnUr24G7in4AOX04CgBw&amp;bvm=bv.55123115,d.eW0&amp;psig=AFQjCNELGkP52LKJKgFHBHBZTKjCHE-y0A&amp;ust=138257072367216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149208" cy="2160240"/>
          </a:xfrm>
        </p:spPr>
        <p:txBody>
          <a:bodyPr>
            <a:normAutofit/>
          </a:bodyPr>
          <a:lstStyle/>
          <a:p>
            <a:r>
              <a:rPr lang="pt-BR" dirty="0" smtClean="0"/>
              <a:t>Como fazer uma vistoria dentro da Lei.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33796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TODOS OS ARQUIVOS\Laudos_2010_2011\Laudo e Fotos Perícia Alcazar\Fotos Fernando Ed Alcazar\Fotos Fernando Cruz 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024336" cy="4536504"/>
          </a:xfrm>
          <a:prstGeom prst="rect">
            <a:avLst/>
          </a:prstGeom>
          <a:noFill/>
        </p:spPr>
      </p:pic>
      <p:pic>
        <p:nvPicPr>
          <p:cNvPr id="28675" name="Picture 3" descr="C:\TODOS OS ARQUIVOS\Laudos_2010_2011\Laudo e Fotos Perícia Alcazar\Fotos Fernando Ed Alcazar\Fotos Fernando Cruz 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024337" cy="4536505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1026" name="Picture 2" descr="C:\TODOS OS ARQUIVOS\Laudos 2013\Laudo Pref Mendes Moraes 1150\DSC_0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908720"/>
            <a:ext cx="527025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De fato, quem passasse nestes edifícios antes da retirada dos lambris da </a:t>
            </a:r>
            <a:r>
              <a:rPr lang="pt-BR" sz="2400" b="1" dirty="0" smtClean="0">
                <a:solidFill>
                  <a:srgbClr val="FFC000"/>
                </a:solidFill>
              </a:rPr>
              <a:t>decoração nos pilares e teto das varandas </a:t>
            </a:r>
            <a:r>
              <a:rPr lang="pt-BR" sz="2400" b="1" dirty="0" smtClean="0">
                <a:solidFill>
                  <a:srgbClr val="FFC000"/>
                </a:solidFill>
              </a:rPr>
              <a:t>não veria  nenhum problema nas suas estruturas, que estavam sem nenhuma fissura ou indício de fraqueza.  Pergunta-se: alguém aí vai arriscar o seu nome e diploma com vistorias prediais meramente visuais?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inbec.com.br/img/cursos/especializacao-em-avaliacoes-e-pericias-de-engenha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642806" cy="2482835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Porém, que fique claro também que as estruturas de concreto armado, se foram bem dimensionadas, bem executadas e se ficam devidamente protegidas, duram séculos...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2" descr="C:\TODOS OS ARQUIVOS\Grupo_Avaliações\Aulas IPHAN-AM Avaliações de Imóveis\Rue Danton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5457056" cy="345788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03849" y="4149080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Arial Black" pitchFamily="34" charset="0"/>
              </a:rPr>
              <a:t>Rue Danton n° 1 – Paris - 1898 </a:t>
            </a:r>
          </a:p>
          <a:p>
            <a:r>
              <a:rPr lang="pt-BR" b="1" dirty="0" smtClean="0">
                <a:solidFill>
                  <a:srgbClr val="FFC000"/>
                </a:solidFill>
                <a:latin typeface="Arial Black" pitchFamily="34" charset="0"/>
              </a:rPr>
              <a:t>Engenheiro François Hennebiqu</a:t>
            </a:r>
            <a:r>
              <a:rPr lang="pt-BR" sz="2400" b="1" dirty="0" smtClean="0">
                <a:solidFill>
                  <a:srgbClr val="FFFF00"/>
                </a:solidFill>
              </a:rPr>
              <a:t>e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3528" y="188640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Porém, que fique claro também que as estruturas de concreto armado, se foram bem dimensionadas, bem executadas e se ficam devidamente protegidas, duram séculos...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40153" y="188640"/>
            <a:ext cx="3203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FFC000"/>
                </a:solidFill>
              </a:rPr>
              <a:t>Ingalls Building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Cincinnati – Ohio –USA</a:t>
            </a: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Primeiro arranha-céu em concreto armado, com 15 pavimentos, até hoje em ótimo estado. </a:t>
            </a: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endParaRPr lang="pt-BR" sz="2000" b="1" dirty="0" smtClean="0">
              <a:solidFill>
                <a:srgbClr val="FFC000"/>
              </a:solidFill>
            </a:endParaRPr>
          </a:p>
          <a:p>
            <a:r>
              <a:rPr lang="pt-BR" sz="2000" b="1" dirty="0" smtClean="0">
                <a:solidFill>
                  <a:srgbClr val="FFC000"/>
                </a:solidFill>
              </a:rPr>
              <a:t>Teve “habite-se” em 1903.</a:t>
            </a:r>
            <a:endParaRPr lang="pt-BR" sz="2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upload.wikimedia.org/wikipedia/commons/thumb/1/16/Ingalls_building_cincinnati_2006.jpg/200px-Ingalls_building_cincinnati_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7"/>
            <a:ext cx="2448272" cy="4639477"/>
          </a:xfrm>
          <a:prstGeom prst="rect">
            <a:avLst/>
          </a:prstGeom>
          <a:noFill/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COMO  SABER  SE  UMA  ESTRUTURA  ESTÁ  EM  BOM ESTADO</a:t>
            </a:r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916832"/>
            <a:ext cx="8568952" cy="302433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3600" b="1" dirty="0" smtClean="0">
                <a:solidFill>
                  <a:srgbClr val="FFC000"/>
                </a:solidFill>
              </a:rPr>
              <a:t>O profissional deverá em primeiro lugar examinar as plantas do projeto original e comparar com o que de fato encontra no local. Se constatar modificações e ‘puxados’ muito grandes, deverá parar e investigar melhor se a estrutura pode suportar estas modificações. 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r>
              <a:rPr lang="pt-BR" sz="2800" b="1" dirty="0">
                <a:solidFill>
                  <a:srgbClr val="FFC000"/>
                </a:solidFill>
              </a:rPr>
              <a:t> </a:t>
            </a:r>
            <a:endParaRPr lang="pt-BR" sz="2800" dirty="0">
              <a:solidFill>
                <a:srgbClr val="FFC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/>
          </a:bodyPr>
          <a:lstStyle/>
          <a:p>
            <a:r>
              <a:rPr lang="pt-BR" sz="2800" u="sng" dirty="0" smtClean="0"/>
              <a:t>COMO  SABER  SE  UMA  ESTRUTURA  ESTÁ  EM  BOM ESTADO</a:t>
            </a:r>
            <a:endParaRPr lang="pt-BR" sz="2800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8280920" cy="375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067944" y="260648"/>
            <a:ext cx="507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Após uma primeira inspeção visual na estrutura, inclusive retirando parte de revestimentos perigosos que possam esconder problemas tais como o citado lambris de madeira em volta de pilares ou tetos de gesso que escondam lajes e vigas, o profissional deverá fazer alguns testes simples e baratos tais como: </a:t>
            </a:r>
            <a:endParaRPr lang="pt-BR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707904" cy="419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188640"/>
            <a:ext cx="41764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O método da cravação de pinos do Prof. Domingos Pontes Vieira para se saber qual é, aproximadamente, </a:t>
            </a:r>
            <a:r>
              <a:rPr lang="pt-BR" sz="2800" b="1" u="sng" dirty="0" smtClean="0">
                <a:solidFill>
                  <a:srgbClr val="FFC000"/>
                </a:solidFill>
              </a:rPr>
              <a:t>a atual resistência do concreto da estrutura  em análise</a:t>
            </a:r>
            <a:r>
              <a:rPr lang="pt-BR" sz="2800" b="1" dirty="0" smtClean="0">
                <a:solidFill>
                  <a:srgbClr val="FFC000"/>
                </a:solidFill>
              </a:rPr>
              <a:t>, que deve estar bem acima da resistência de projeto.</a:t>
            </a:r>
            <a:endParaRPr lang="pt-BR" sz="2800" b="1" u="sng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87277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1886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Por este sistema obtém-se a resistência do concreto medindo a diferença entre o comprimento total do pino de aço e a parte que sobra para fora após o disparo feito na estrutura limpa de revestimentos.</a:t>
            </a:r>
            <a:endParaRPr lang="pt-BR" sz="2800" b="1" u="sng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300236" cy="28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TODOS OS ARQUIVOS\Laudos_2010_2011\LAUDO PISCINA  MARYO\Perícia Maryo\Cópia de perícia ipanema e lagoa 048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960440" cy="2867558"/>
          </a:xfrm>
          <a:prstGeom prst="rect">
            <a:avLst/>
          </a:prstGeom>
          <a:noFill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395536" y="4869160"/>
            <a:ext cx="3024336" cy="1368152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Ronaldo Foster </a:t>
            </a: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Arquiteto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1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76470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Após a leitura dos tiros, o profissional poderá testar a situação da capacidade de preservação do concreto pela existência de carbonatação, ou não, com borrifamento de solução de fenolftaleína a 2%. Para isto corta-se um pouco da peça estrutural com um ponteiro aprofundando cerca de 3 a 5cm.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1.bp.blogspot.com/-oKPOOcP_4UI/TgPnHcnyT3I/AAAAAAAAAF4/zbVqzc9lhPc/s320/i1176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433" y="620688"/>
            <a:ext cx="3553943" cy="3672408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3816424"/>
          </a:xfrm>
        </p:spPr>
        <p:txBody>
          <a:bodyPr>
            <a:normAutofit/>
          </a:bodyPr>
          <a:lstStyle/>
          <a:p>
            <a:r>
              <a:rPr lang="pt-BR" sz="2800" b="0" dirty="0" smtClean="0">
                <a:latin typeface="Arial" pitchFamily="34" charset="0"/>
                <a:cs typeface="Arial" pitchFamily="34" charset="0"/>
              </a:rPr>
              <a:t>A Lei Complementar n° 126/2013 determina que todos façam nos edifícios acima de 1000 m² vistorias periódicas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pt-BR" sz="2800" i="1" u="sng" dirty="0" smtClean="0">
                <a:latin typeface="Arial" pitchFamily="34" charset="0"/>
                <a:cs typeface="Arial" pitchFamily="34" charset="0"/>
              </a:rPr>
              <a:t>para verificar as suas condições de conservação, estabilidade e segurança e garantir, quando necessário, a execução das medidas reparadoras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”.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33796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285293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Esta é a determinação a ser cumprida pelo profissional responsável pelo Laudo de auto vistoria, que estará registrado no Conselho  da classe a que pertence, e que poderá ser requisitado para análise a qualquer tempo.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652120" y="33265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E em seguida se borrifa a solução de fenolftaleína em todo o local. Quanto mais roxo ficar, melhor estará o concreto.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F:\AUTOVISTORIA Laudos em andamento\Rua Nascimento Silva 387\AV 01 Rua Nascimento Silva\DSC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132988" cy="3436492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052736"/>
            <a:ext cx="8136904" cy="1656184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Verificar se há trincas, estufamentos ou pedaços de emboço se soltando nas fachadas e empenas do edifício.</a:t>
            </a: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2050" name="Picture 2" descr="F:\AUTOVISTORIA Laudos em andamento\Edif Igar Av Rui Barbosa\Fotos Edif Igar 01\DSC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4392488" cy="2940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052736"/>
            <a:ext cx="8437240" cy="3905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Verificar a situação do para raios, 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</a:rPr>
              <a:t>examinando </a:t>
            </a:r>
            <a:r>
              <a:rPr lang="pt-BR" sz="2800" b="1" dirty="0" smtClean="0">
                <a:solidFill>
                  <a:srgbClr val="FFC000"/>
                </a:solidFill>
              </a:rPr>
              <a:t>se </a:t>
            </a:r>
            <a:r>
              <a:rPr lang="pt-BR" sz="2800" b="1" dirty="0" smtClean="0">
                <a:solidFill>
                  <a:srgbClr val="FFC000"/>
                </a:solidFill>
              </a:rPr>
              <a:t>está devidamente aterrado e com altura e abrangência </a:t>
            </a:r>
            <a:r>
              <a:rPr lang="pt-BR" sz="2800" b="1" dirty="0" smtClean="0">
                <a:solidFill>
                  <a:srgbClr val="FFC000"/>
                </a:solidFill>
              </a:rPr>
              <a:t>suficiente para proteger o prédio.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smtClean="0">
                <a:solidFill>
                  <a:srgbClr val="FFC000"/>
                </a:solidFill>
              </a:rPr>
              <a:t>Verificar se há corrosão nas fixações de janelas e gradis nas fachadas. Se </a:t>
            </a:r>
            <a:r>
              <a:rPr lang="pt-BR" sz="2800" b="1" dirty="0" smtClean="0">
                <a:solidFill>
                  <a:srgbClr val="FFC000"/>
                </a:solidFill>
              </a:rPr>
              <a:t>existente, pode haver perigo </a:t>
            </a:r>
            <a:r>
              <a:rPr lang="pt-BR" sz="2800" b="1" dirty="0" smtClean="0">
                <a:solidFill>
                  <a:srgbClr val="FFC000"/>
                </a:solidFill>
              </a:rPr>
              <a:t>da corrosão partir os apoios.  </a:t>
            </a:r>
          </a:p>
          <a:p>
            <a:endParaRPr lang="pt-BR" sz="2800" b="1" dirty="0" smtClean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4098" name="Picture 2" descr="F:\AUTOVISTORIA Laudos em andamento\Rua Timóteo da Costa - Leblon\AV 01 Edif Cascais\DSC_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517363" cy="302433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6637" y="1556792"/>
            <a:ext cx="45173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251520" y="105273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Verificar se há situações de perigo nos PCs de luz e de gás.</a:t>
            </a:r>
            <a:endParaRPr lang="pt-BR" sz="3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F:\AUTOVISTORIA Laudos em andamento\Rua Timóteo da Costa - Leblon\AV 01 Edif Cascais\DSC_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923928" cy="2627037"/>
          </a:xfrm>
          <a:prstGeom prst="rect">
            <a:avLst/>
          </a:prstGeom>
          <a:noFill/>
        </p:spPr>
      </p:pic>
      <p:pic>
        <p:nvPicPr>
          <p:cNvPr id="5123" name="Picture 3" descr="F:\AUTOVISTORIA Laudos em andamento\Rua Timóteo da Costa - Leblon\AV 01 Edif Cascais\DSC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3960440" cy="26514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OUTROS ITENS IMPORTANTES</a:t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755576" y="1484784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Inclusive dentro das unidades privativas do edifício, para evitar a ocorrência de curtos, explosões,  vazamentos de gás e incêndios.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TOVISTORIA Laudos em andamento\Edif Igar Av Rui Barbosa\Fotos Edif Igar 01\apt 1301 - 1 - Có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2752862" cy="3139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sz="4000" u="sng" dirty="0" smtClean="0"/>
              <a:t>PREVENÇÃO E COMBATE A INCÊNDIOS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1268760"/>
            <a:ext cx="8064896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Outro item da maior importância é a verificação da situação dos edifícios em relação à ocorrência de incêndios. O profissional deverá verificar a existência da reserva para incêndio na caixa d’água superior, o estado das mangueiras e dos extintores; a situação e funcionamento do registro de fachada; a escada de escape, as luzes de emergência e a sinalização indicativa, também.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pt-BR" sz="4000" u="sng" dirty="0" smtClean="0"/>
              <a:t>PREVENÇÃO E COMBATE A INCÊNDIOS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3074" name="Picture 2" descr="F:\AUTOVISTORIA Laudos em andamento\Rua Redentor 150\AV 01' Rua Redentor\DSC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960716" cy="3321157"/>
          </a:xfrm>
          <a:prstGeom prst="rect">
            <a:avLst/>
          </a:prstGeom>
          <a:noFill/>
        </p:spPr>
      </p:pic>
      <p:pic>
        <p:nvPicPr>
          <p:cNvPr id="3075" name="Picture 3" descr="F:\AUTOVISTORIA Laudos em andamento\Rua Redentor 150\AV 01' Rua Redentor\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1484784"/>
            <a:ext cx="4896544" cy="32781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6489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u="sng" dirty="0" smtClean="0"/>
              <a:t>OS ELEVADORES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1052736"/>
            <a:ext cx="3888432" cy="4104456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Verificar se os elevadores funcionam corretamente,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isto é, se estão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sem barulhos estranhos e sem apresentar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trancos. Se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estão com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os cabos </a:t>
            </a:r>
            <a:r>
              <a:rPr lang="pt-BR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sem “barbas” e se os seus mecanismos não apresentam vazamentos.</a:t>
            </a:r>
            <a:endParaRPr lang="pt-BR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pic>
        <p:nvPicPr>
          <p:cNvPr id="4098" name="Picture 2" descr="F:\AUTOVISTORIA Laudos em andamento\Casa do Coração - Nascimento Silva 94\Fotos Casa do Coração\DSC_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5522738" cy="36974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6997080" cy="1817368"/>
          </a:xfrm>
        </p:spPr>
        <p:txBody>
          <a:bodyPr>
            <a:normAutofit/>
          </a:bodyPr>
          <a:lstStyle/>
          <a:p>
            <a:r>
              <a:rPr lang="pt-BR" dirty="0" smtClean="0"/>
              <a:t>Muito obrigado </a:t>
            </a:r>
            <a:br>
              <a:rPr lang="pt-BR" dirty="0" smtClean="0"/>
            </a:br>
            <a:r>
              <a:rPr lang="pt-BR" dirty="0" smtClean="0"/>
              <a:t>pela sua atenção.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8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2016224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Segundo ampla pesquisa do IBAPE São Paulo, as causas mais comuns  dos acidentes prediais em construções com mais de trinta anos de construção são: </a:t>
            </a:r>
            <a:endParaRPr lang="pt-BR" sz="3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8561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9512" y="260648"/>
            <a:ext cx="2808312" cy="4680520"/>
          </a:xfrm>
          <a:prstGeom prst="rect">
            <a:avLst/>
          </a:prstGeom>
        </p:spPr>
        <p:txBody>
          <a:bodyPr vert="horz" lIns="91440" tIns="0" rIns="45720" bIns="0" rtlCol="0" anchor="t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Nesta mesma  amostragem , verificou-se a seguinte distribuição em relação à </a:t>
            </a:r>
            <a:r>
              <a:rPr lang="pt-BR" sz="2800" b="1" dirty="0" smtClean="0">
                <a:solidFill>
                  <a:schemeClr val="accent1">
                    <a:satMod val="150000"/>
                  </a:schemeClr>
                </a:solidFill>
              </a:rPr>
              <a:t>parte componente  do edifício que causou o colapso, total ou parcialmente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602489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4752528"/>
          </a:xfrm>
        </p:spPr>
        <p:txBody>
          <a:bodyPr>
            <a:noAutofit/>
          </a:bodyPr>
          <a:lstStyle/>
          <a:p>
            <a:r>
              <a:rPr lang="pt-BR" sz="3200" dirty="0" smtClean="0"/>
              <a:t>Portanto, por este trabalho fica bastante claro que devemos </a:t>
            </a:r>
            <a:r>
              <a:rPr lang="pt-BR" sz="3200" u="sng" dirty="0" smtClean="0"/>
              <a:t>ter o cuidado de sempre verificar nas nossas vistorias a qualidade e o estado das estruturas, os revestimentos e esquadrias das fachadas e as fixações dos telhados dos prédios mais antigos, para podermos atestar a sua segurança e bom desempenho com a devida confiabilidade técnica</a:t>
            </a:r>
            <a:r>
              <a:rPr lang="pt-BR" sz="3200" dirty="0" smtClean="0"/>
              <a:t>.  Senão, podem ocorrer problemas sérios, muito sérios...</a:t>
            </a:r>
            <a:endParaRPr lang="pt-BR" sz="3200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8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TODOS OS ARQUIVOS\Laudos 2013\Laudo Edif Liberdade\Ed São Luis Rei\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78064" cy="4752528"/>
          </a:xfrm>
          <a:prstGeom prst="rect">
            <a:avLst/>
          </a:prstGeom>
          <a:noFill/>
        </p:spPr>
      </p:pic>
      <p:pic>
        <p:nvPicPr>
          <p:cNvPr id="16387" name="Picture 3" descr="C:\TODOS OS ARQUIVOS\Laudos 2013\Laudo Edif Liberdade\201202A0\0102201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70821" cy="4752528"/>
          </a:xfrm>
          <a:prstGeom prst="rect">
            <a:avLst/>
          </a:prstGeom>
          <a:noFill/>
        </p:spPr>
      </p:pic>
      <p:pic>
        <p:nvPicPr>
          <p:cNvPr id="16388" name="Picture 4" descr="F:\pps Clube Engenharia\desabamento-medelin-size-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4932040" cy="3392884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:\pps Clube Engenharia\edificio_liber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692" y="1556793"/>
            <a:ext cx="2974284" cy="2232247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260648"/>
            <a:ext cx="5904656" cy="504056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A maioria </a:t>
            </a:r>
            <a:r>
              <a:rPr lang="pt-BR" sz="2800" b="1" dirty="0">
                <a:solidFill>
                  <a:srgbClr val="FFC000"/>
                </a:solidFill>
              </a:rPr>
              <a:t>dos </a:t>
            </a:r>
            <a:r>
              <a:rPr lang="pt-BR" sz="2800" b="1" dirty="0" smtClean="0">
                <a:solidFill>
                  <a:srgbClr val="FFC000"/>
                </a:solidFill>
              </a:rPr>
              <a:t>desabamentos estruturais ocorre pelas seguintes causas:</a:t>
            </a:r>
          </a:p>
          <a:p>
            <a:endParaRPr lang="pt-BR" sz="800" b="1" dirty="0" smtClean="0">
              <a:solidFill>
                <a:srgbClr val="FFC000"/>
              </a:solidFill>
            </a:endParaRP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Por </a:t>
            </a:r>
            <a:r>
              <a:rPr lang="pt-BR" sz="2800" b="1" dirty="0">
                <a:solidFill>
                  <a:srgbClr val="FFC000"/>
                </a:solidFill>
              </a:rPr>
              <a:t>erros no escritório de </a:t>
            </a:r>
            <a:r>
              <a:rPr lang="pt-BR" sz="2800" b="1" dirty="0" smtClean="0">
                <a:solidFill>
                  <a:srgbClr val="FFC000"/>
                </a:solidFill>
              </a:rPr>
              <a:t>cálculo (Palace 2) ou falha na execução.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Falha nas fundações (Edifício São Luis Rei).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Corrosões disseminadas na estrutura (falta de manutenção).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Sobrecarga excessiva (abusos). </a:t>
            </a:r>
          </a:p>
          <a:p>
            <a:pPr marL="514350" indent="-514350">
              <a:buAutoNum type="alphaLcParenR"/>
            </a:pPr>
            <a:r>
              <a:rPr lang="pt-BR" sz="2800" b="1" dirty="0" smtClean="0">
                <a:solidFill>
                  <a:srgbClr val="FFC000"/>
                </a:solidFill>
              </a:rPr>
              <a:t>Alteração estrutural  inadequada, vento, incêndio ou explosão (Torres WTC).</a:t>
            </a:r>
          </a:p>
          <a:p>
            <a:pPr marL="514350" indent="-514350">
              <a:buAutoNum type="alphaLcParenR"/>
            </a:pPr>
            <a:endParaRPr lang="pt-BR" sz="2800" b="1" dirty="0" smtClean="0">
              <a:solidFill>
                <a:srgbClr val="FFC000"/>
              </a:solidFill>
            </a:endParaRPr>
          </a:p>
          <a:p>
            <a:pPr marL="514350" indent="-514350">
              <a:buAutoNum type="alphaLcParenR"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1584176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+mn-lt"/>
                <a:cs typeface="Arial" pitchFamily="34" charset="0"/>
              </a:rPr>
              <a:t>Portanto, cabe ao profissional verificar a </a:t>
            </a:r>
            <a:r>
              <a:rPr lang="pt-BR" sz="2400" dirty="0" smtClean="0">
                <a:latin typeface="+mn-lt"/>
                <a:cs typeface="Arial" pitchFamily="34" charset="0"/>
              </a:rPr>
              <a:t>possibilidade </a:t>
            </a:r>
            <a:r>
              <a:rPr lang="pt-BR" sz="2400" dirty="0" smtClean="0">
                <a:latin typeface="+mn-lt"/>
                <a:cs typeface="Arial" pitchFamily="34" charset="0"/>
              </a:rPr>
              <a:t>de existirem indícios de desabamento estrutural quando for vistoriar qualquer </a:t>
            </a:r>
            <a:r>
              <a:rPr lang="pt-BR" sz="2400" dirty="0" smtClean="0">
                <a:latin typeface="+mn-lt"/>
                <a:cs typeface="Arial" pitchFamily="34" charset="0"/>
              </a:rPr>
              <a:t>edifício. Observando, por exemplo </a:t>
            </a:r>
            <a:r>
              <a:rPr lang="pt-BR" sz="2400" dirty="0" smtClean="0">
                <a:latin typeface="+mn-lt"/>
                <a:cs typeface="Arial" pitchFamily="34" charset="0"/>
              </a:rPr>
              <a:t>:</a:t>
            </a:r>
            <a:endParaRPr lang="pt-BR" sz="2400" dirty="0">
              <a:latin typeface="+mn-lt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700808"/>
            <a:ext cx="8437240" cy="3257528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falha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cálculo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 de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execução,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vê com o aparecimento de trincas, fissuras ou flechas anormais nas vigas.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falha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fundações, aparecem seguidas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trincas a 45° nas paredes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e, também,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portas e janelas se deslocam, ficando difíceis de fechar.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baseline="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há sobrecargas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 excesso se vê comparando o projeto original com o que existe no local.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F: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9" name="Picture 4" descr="F:\logo-museu-de-arte-do-ri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36904" cy="819472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Edifício Liberdade: estava </a:t>
            </a:r>
            <a:r>
              <a:rPr lang="pt-BR" sz="2800" dirty="0" smtClean="0"/>
              <a:t>tudo pronto para desabar, só faltava o empurrão final...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5602" name="Picture 2" descr="C:\TODOS OS ARQUIVOS\Laudos 2013\Laudo Edif Liberdade\gi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304256" cy="3795245"/>
          </a:xfrm>
          <a:prstGeom prst="rect">
            <a:avLst/>
          </a:prstGeom>
          <a:noFill/>
        </p:spPr>
      </p:pic>
      <p:pic>
        <p:nvPicPr>
          <p:cNvPr id="25603" name="Picture 3" descr="C:\TODOS OS ARQUIVOS\Laudos 2013\Laudo Edif Liberdade\imagem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847223" cy="3888432"/>
          </a:xfrm>
          <a:prstGeom prst="rect">
            <a:avLst/>
          </a:prstGeom>
          <a:noFill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3024336" cy="13681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Ronaldo Foster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Arquiteto 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Sem tít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73216"/>
            <a:ext cx="2630487" cy="1181100"/>
          </a:xfrm>
          <a:prstGeom prst="rect">
            <a:avLst/>
          </a:prstGeom>
          <a:noFill/>
        </p:spPr>
      </p:pic>
      <p:pic>
        <p:nvPicPr>
          <p:cNvPr id="10" name="Picture 4" descr="F:\logo-museu-de-arte-do-ri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589240"/>
            <a:ext cx="218829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511</TotalTime>
  <Words>1127</Words>
  <Application>Microsoft Office PowerPoint</Application>
  <PresentationFormat>Apresentação na tela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Módulo</vt:lpstr>
      <vt:lpstr>Como fazer uma vistoria dentro da Lei.</vt:lpstr>
      <vt:lpstr>A Lei Complementar n° 126/2013 determina que todos façam nos edifícios acima de 1000 m² vistorias periódicas “para verificar as suas condições de conservação, estabilidade e segurança e garantir, quando necessário, a execução das medidas reparadoras”. </vt:lpstr>
      <vt:lpstr>Segundo ampla pesquisa do IBAPE São Paulo, as causas mais comuns  dos acidentes prediais em construções com mais de trinta anos de construção são: </vt:lpstr>
      <vt:lpstr>Slide 4</vt:lpstr>
      <vt:lpstr>Portanto, por este trabalho fica bastante claro que devemos ter o cuidado de sempre verificar nas nossas vistorias a qualidade e o estado das estruturas, os revestimentos e esquadrias das fachadas e as fixações dos telhados dos prédios mais antigos, para podermos atestar a sua segurança e bom desempenho com a devida confiabilidade técnica.  Senão, podem ocorrer problemas sérios, muito sérios...</vt:lpstr>
      <vt:lpstr>Slide 6</vt:lpstr>
      <vt:lpstr>Slide 7</vt:lpstr>
      <vt:lpstr>Portanto, cabe ao profissional verificar a possibilidade de existirem indícios de desabamento estrutural quando for vistoriar qualquer edifício. Observando, por exemplo :</vt:lpstr>
      <vt:lpstr>Edifício Liberdade: estava tudo pronto para desabar, só faltava o empurrão final... </vt:lpstr>
      <vt:lpstr>Slide 10</vt:lpstr>
      <vt:lpstr>Slide 11</vt:lpstr>
      <vt:lpstr>Slide 12</vt:lpstr>
      <vt:lpstr>Slide 13</vt:lpstr>
      <vt:lpstr>COMO  SABER  SE  UMA  ESTRUTURA  ESTÁ  EM  BOM ESTADO</vt:lpstr>
      <vt:lpstr>COMO  SABER  SE  UMA  ESTRUTURA  ESTÁ  EM  BOM ESTADO</vt:lpstr>
      <vt:lpstr>Slide 16</vt:lpstr>
      <vt:lpstr>Slide 17</vt:lpstr>
      <vt:lpstr>Slide 18</vt:lpstr>
      <vt:lpstr>Slide 19</vt:lpstr>
      <vt:lpstr>Slide 20</vt:lpstr>
      <vt:lpstr>OUTROS ITENS IMPORTANTES </vt:lpstr>
      <vt:lpstr>OUTROS ITENS IMPORTANTES </vt:lpstr>
      <vt:lpstr>OUTROS ITENS IMPORTANTES </vt:lpstr>
      <vt:lpstr>OUTROS ITENS IMPORTANTES </vt:lpstr>
      <vt:lpstr>OUTROS ITENS IMPORTANTES </vt:lpstr>
      <vt:lpstr>PREVENÇÃO E COMBATE A INCÊNDIOS </vt:lpstr>
      <vt:lpstr>PREVENÇÃO E COMBATE A INCÊNDIOS </vt:lpstr>
      <vt:lpstr>OS ELEVADORES </vt:lpstr>
      <vt:lpstr>Muito obrigado  pela sua atenção.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Porque tem prédio que cai e porque tem prédio que não cai.</dc:title>
  <dc:creator>Ronaldo Foster</dc:creator>
  <cp:lastModifiedBy>Ronaldo Foster</cp:lastModifiedBy>
  <cp:revision>63</cp:revision>
  <dcterms:created xsi:type="dcterms:W3CDTF">2013-10-22T12:08:03Z</dcterms:created>
  <dcterms:modified xsi:type="dcterms:W3CDTF">2013-11-14T01:52:17Z</dcterms:modified>
</cp:coreProperties>
</file>