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431" r:id="rId5"/>
    <p:sldId id="256" r:id="rId6"/>
    <p:sldId id="257" r:id="rId7"/>
    <p:sldId id="258" r:id="rId8"/>
    <p:sldId id="504" r:id="rId9"/>
    <p:sldId id="264" r:id="rId10"/>
    <p:sldId id="270" r:id="rId11"/>
    <p:sldId id="272" r:id="rId12"/>
    <p:sldId id="271" r:id="rId13"/>
    <p:sldId id="273" r:id="rId14"/>
    <p:sldId id="275" r:id="rId15"/>
    <p:sldId id="276" r:id="rId16"/>
    <p:sldId id="277" r:id="rId17"/>
    <p:sldId id="278" r:id="rId18"/>
    <p:sldId id="279" r:id="rId19"/>
    <p:sldId id="280" r:id="rId20"/>
    <p:sldId id="281" r:id="rId21"/>
    <p:sldId id="274" r:id="rId22"/>
    <p:sldId id="267" r:id="rId23"/>
    <p:sldId id="283" r:id="rId24"/>
    <p:sldId id="494" r:id="rId25"/>
    <p:sldId id="495" r:id="rId26"/>
    <p:sldId id="503" r:id="rId27"/>
    <p:sldId id="297" r:id="rId28"/>
    <p:sldId id="298" r:id="rId29"/>
    <p:sldId id="299" r:id="rId30"/>
    <p:sldId id="300" r:id="rId31"/>
    <p:sldId id="302" r:id="rId32"/>
    <p:sldId id="303" r:id="rId33"/>
    <p:sldId id="304" r:id="rId34"/>
    <p:sldId id="305" r:id="rId35"/>
    <p:sldId id="306" r:id="rId36"/>
    <p:sldId id="307" r:id="rId37"/>
    <p:sldId id="308" r:id="rId38"/>
    <p:sldId id="310" r:id="rId39"/>
    <p:sldId id="311" r:id="rId40"/>
    <p:sldId id="312" r:id="rId41"/>
    <p:sldId id="315" r:id="rId42"/>
    <p:sldId id="316" r:id="rId43"/>
    <p:sldId id="317" r:id="rId44"/>
    <p:sldId id="318" r:id="rId45"/>
    <p:sldId id="319" r:id="rId46"/>
    <p:sldId id="320" r:id="rId47"/>
    <p:sldId id="321" r:id="rId48"/>
    <p:sldId id="322" r:id="rId49"/>
    <p:sldId id="323" r:id="rId50"/>
    <p:sldId id="324" r:id="rId51"/>
    <p:sldId id="326" r:id="rId52"/>
    <p:sldId id="327" r:id="rId53"/>
    <p:sldId id="433" r:id="rId54"/>
    <p:sldId id="444" r:id="rId55"/>
    <p:sldId id="445" r:id="rId56"/>
    <p:sldId id="434" r:id="rId57"/>
    <p:sldId id="446" r:id="rId58"/>
    <p:sldId id="447" r:id="rId59"/>
    <p:sldId id="450" r:id="rId60"/>
    <p:sldId id="453" r:id="rId61"/>
    <p:sldId id="455" r:id="rId62"/>
    <p:sldId id="459" r:id="rId63"/>
    <p:sldId id="463" r:id="rId64"/>
    <p:sldId id="467" r:id="rId65"/>
    <p:sldId id="470" r:id="rId66"/>
    <p:sldId id="472" r:id="rId67"/>
    <p:sldId id="474" r:id="rId68"/>
    <p:sldId id="476" r:id="rId69"/>
    <p:sldId id="479" r:id="rId70"/>
    <p:sldId id="480" r:id="rId71"/>
    <p:sldId id="482" r:id="rId72"/>
    <p:sldId id="484" r:id="rId73"/>
    <p:sldId id="487" r:id="rId74"/>
    <p:sldId id="490" r:id="rId75"/>
    <p:sldId id="492" r:id="rId76"/>
    <p:sldId id="382" r:id="rId77"/>
    <p:sldId id="383" r:id="rId78"/>
    <p:sldId id="384" r:id="rId79"/>
    <p:sldId id="385" r:id="rId80"/>
    <p:sldId id="386" r:id="rId81"/>
    <p:sldId id="387" r:id="rId82"/>
    <p:sldId id="388" r:id="rId83"/>
    <p:sldId id="389" r:id="rId84"/>
    <p:sldId id="390" r:id="rId85"/>
    <p:sldId id="392" r:id="rId86"/>
    <p:sldId id="393" r:id="rId87"/>
    <p:sldId id="394" r:id="rId88"/>
    <p:sldId id="395" r:id="rId89"/>
    <p:sldId id="396" r:id="rId90"/>
    <p:sldId id="397" r:id="rId91"/>
    <p:sldId id="398" r:id="rId92"/>
    <p:sldId id="399" r:id="rId93"/>
    <p:sldId id="402" r:id="rId94"/>
    <p:sldId id="403" r:id="rId95"/>
    <p:sldId id="404" r:id="rId96"/>
    <p:sldId id="405" r:id="rId97"/>
    <p:sldId id="406" r:id="rId98"/>
    <p:sldId id="407" r:id="rId99"/>
    <p:sldId id="408" r:id="rId100"/>
    <p:sldId id="409" r:id="rId101"/>
    <p:sldId id="411" r:id="rId102"/>
    <p:sldId id="412" r:id="rId103"/>
    <p:sldId id="414" r:id="rId104"/>
    <p:sldId id="415" r:id="rId105"/>
    <p:sldId id="417" r:id="rId106"/>
    <p:sldId id="425" r:id="rId107"/>
    <p:sldId id="427" r:id="rId108"/>
    <p:sldId id="418" r:id="rId109"/>
    <p:sldId id="410" r:id="rId110"/>
    <p:sldId id="419" r:id="rId111"/>
    <p:sldId id="420" r:id="rId112"/>
    <p:sldId id="421" r:id="rId113"/>
    <p:sldId id="429" r:id="rId114"/>
    <p:sldId id="430" r:id="rId115"/>
    <p:sldId id="505" r:id="rId116"/>
    <p:sldId id="506" r:id="rId117"/>
    <p:sldId id="332" r:id="rId118"/>
    <p:sldId id="333" r:id="rId119"/>
    <p:sldId id="330" r:id="rId120"/>
    <p:sldId id="286" r:id="rId121"/>
    <p:sldId id="331" r:id="rId122"/>
    <p:sldId id="336" r:id="rId123"/>
    <p:sldId id="337" r:id="rId124"/>
    <p:sldId id="339" r:id="rId125"/>
    <p:sldId id="340" r:id="rId126"/>
    <p:sldId id="329" r:id="rId127"/>
    <p:sldId id="341" r:id="rId128"/>
    <p:sldId id="342" r:id="rId129"/>
    <p:sldId id="328" r:id="rId130"/>
    <p:sldId id="287" r:id="rId131"/>
    <p:sldId id="343" r:id="rId132"/>
    <p:sldId id="288" r:id="rId133"/>
    <p:sldId id="290" r:id="rId134"/>
    <p:sldId id="344" r:id="rId135"/>
    <p:sldId id="284" r:id="rId136"/>
    <p:sldId id="348" r:id="rId137"/>
    <p:sldId id="349" r:id="rId138"/>
    <p:sldId id="350" r:id="rId139"/>
    <p:sldId id="347" r:id="rId140"/>
    <p:sldId id="346" r:id="rId141"/>
    <p:sldId id="345" r:id="rId142"/>
    <p:sldId id="352" r:id="rId143"/>
    <p:sldId id="353" r:id="rId144"/>
    <p:sldId id="292" r:id="rId145"/>
    <p:sldId id="354" r:id="rId146"/>
    <p:sldId id="355" r:id="rId147"/>
    <p:sldId id="356" r:id="rId148"/>
    <p:sldId id="357" r:id="rId149"/>
    <p:sldId id="358" r:id="rId150"/>
    <p:sldId id="359" r:id="rId151"/>
    <p:sldId id="351" r:id="rId152"/>
    <p:sldId id="507" r:id="rId1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25"/>
    <a:srgbClr val="FF3300"/>
    <a:srgbClr val="FF2F2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92636" autoAdjust="0"/>
  </p:normalViewPr>
  <p:slideViewPr>
    <p:cSldViewPr snapToGrid="0">
      <p:cViewPr>
        <p:scale>
          <a:sx n="50" d="100"/>
          <a:sy n="50" d="100"/>
        </p:scale>
        <p:origin x="480" y="67"/>
      </p:cViewPr>
      <p:guideLst/>
    </p:cSldViewPr>
  </p:slideViewPr>
  <p:notesTextViewPr>
    <p:cViewPr>
      <p:scale>
        <a:sx n="1" d="1"/>
        <a:sy n="1" d="1"/>
      </p:scale>
      <p:origin x="0" y="0"/>
    </p:cViewPr>
  </p:notesTextViewPr>
  <p:sorterViewPr>
    <p:cViewPr>
      <p:scale>
        <a:sx n="70" d="100"/>
        <a:sy n="70" d="100"/>
      </p:scale>
      <p:origin x="0" y="-2893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79631C10-423F-413F-9D37-10486FE77637}" type="datetimeFigureOut">
              <a:rPr lang="es-CO" smtClean="0"/>
              <a:t>01/11/2013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358221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9631C10-423F-413F-9D37-10486FE77637}" type="datetimeFigureOut">
              <a:rPr lang="es-CO" smtClean="0"/>
              <a:t>01/11/2013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199136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9631C10-423F-413F-9D37-10486FE77637}" type="datetimeFigureOut">
              <a:rPr lang="es-CO" smtClean="0"/>
              <a:t>01/11/2013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365363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0717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73680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0568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4890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1635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38556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5110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4206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9631C10-423F-413F-9D37-10486FE77637}" type="datetimeFigureOut">
              <a:rPr lang="es-CO" smtClean="0"/>
              <a:t>01/11/2013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285511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1879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9254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14652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1281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11203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1801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02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31307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0565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3830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9631C10-423F-413F-9D37-10486FE77637}" type="datetimeFigureOut">
              <a:rPr lang="es-CO" smtClean="0"/>
              <a:t>01/11/2013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2590551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97017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135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14366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20593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79611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48662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60947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10895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60296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4621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79631C10-423F-413F-9D37-10486FE77637}" type="datetimeFigureOut">
              <a:rPr lang="es-CO" smtClean="0"/>
              <a:t>01/11/2013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4083950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8667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5671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19817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27739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132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79631C10-423F-413F-9D37-10486FE77637}" type="datetimeFigureOut">
              <a:rPr lang="es-CO" smtClean="0"/>
              <a:t>01/11/2013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156658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79631C10-423F-413F-9D37-10486FE77637}" type="datetimeFigureOut">
              <a:rPr lang="es-CO" smtClean="0"/>
              <a:t>01/11/2013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86393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631C10-423F-413F-9D37-10486FE77637}" type="datetimeFigureOut">
              <a:rPr lang="es-CO" smtClean="0"/>
              <a:t>01/11/2013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224054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9631C10-423F-413F-9D37-10486FE77637}" type="datetimeFigureOut">
              <a:rPr lang="es-CO" smtClean="0"/>
              <a:t>01/11/2013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24169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9631C10-423F-413F-9D37-10486FE77637}" type="datetimeFigureOut">
              <a:rPr lang="es-CO" smtClean="0"/>
              <a:t>01/11/2013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45DA4FD-2DF2-4143-974D-AAD2BE0E1042}" type="slidenum">
              <a:rPr lang="es-CO" smtClean="0"/>
              <a:t>‹Nº›</a:t>
            </a:fld>
            <a:endParaRPr lang="es-CO"/>
          </a:p>
        </p:txBody>
      </p:sp>
    </p:spTree>
    <p:extLst>
      <p:ext uri="{BB962C8B-B14F-4D97-AF65-F5344CB8AC3E}">
        <p14:creationId xmlns:p14="http://schemas.microsoft.com/office/powerpoint/2010/main" val="369622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1C10-423F-413F-9D37-10486FE77637}" type="datetimeFigureOut">
              <a:rPr lang="es-CO" smtClean="0"/>
              <a:t>01/11/2013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DA4FD-2DF2-4143-974D-AAD2BE0E1042}" type="slidenum">
              <a:rPr lang="es-CO" smtClean="0"/>
              <a:t>‹Nº›</a:t>
            </a:fld>
            <a:endParaRPr lang="es-CO"/>
          </a:p>
        </p:txBody>
      </p:sp>
    </p:spTree>
    <p:extLst>
      <p:ext uri="{BB962C8B-B14F-4D97-AF65-F5344CB8AC3E}">
        <p14:creationId xmlns:p14="http://schemas.microsoft.com/office/powerpoint/2010/main" val="327203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17931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204EE-E89B-45E9-BDC7-3CCA2563B667}"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C26B1-4458-442B-A8DC-90D7C567EB7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5725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105E1-6458-4A7A-9C54-C928A7922C02}" type="datetimeFigureOut">
              <a:rPr lang="es-CO" smtClean="0">
                <a:solidFill>
                  <a:prstClr val="black">
                    <a:tint val="75000"/>
                  </a:prstClr>
                </a:solidFill>
              </a:rPr>
              <a:pPr/>
              <a:t>01/11/2013</a:t>
            </a:fld>
            <a:endParaRPr lang="es-CO">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4AD1-205C-4731-8AC9-70CCB1EE7B0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32980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rquitecturaacfa.org/" TargetMode="External"/><Relationship Id="rId2" Type="http://schemas.openxmlformats.org/officeDocument/2006/relationships/hyperlink" Target="http://www.sociedadcolombianadearquitectos.org/" TargetMode="External"/><Relationship Id="rId1" Type="http://schemas.openxmlformats.org/officeDocument/2006/relationships/slideLayout" Target="../slideLayouts/slideLayout7.xml"/><Relationship Id="rId4" Type="http://schemas.openxmlformats.org/officeDocument/2006/relationships/hyperlink" Target="http://www.cpnaa.gov.c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sociedadcolombianadearquitectos.org/" TargetMode="External"/><Relationship Id="rId7" Type="http://schemas.openxmlformats.org/officeDocument/2006/relationships/image" Target="../media/image4.jpeg"/><Relationship Id="rId2" Type="http://schemas.openxmlformats.org/officeDocument/2006/relationships/hyperlink" Target="http://www.bolivia-arquitectos.org/" TargetMode="External"/><Relationship Id="rId1" Type="http://schemas.openxmlformats.org/officeDocument/2006/relationships/slideLayout" Target="../slideLayouts/slideLayout7.xml"/><Relationship Id="rId6" Type="http://schemas.openxmlformats.org/officeDocument/2006/relationships/hyperlink" Target="http://www.cav.org.ve/" TargetMode="External"/><Relationship Id="rId11" Type="http://schemas.openxmlformats.org/officeDocument/2006/relationships/image" Target="../media/image8.jpeg"/><Relationship Id="rId5" Type="http://schemas.openxmlformats.org/officeDocument/2006/relationships/hyperlink" Target="http://www.cap.org.pe/" TargetMode="External"/><Relationship Id="rId10" Type="http://schemas.openxmlformats.org/officeDocument/2006/relationships/image" Target="../media/image7.jpeg"/><Relationship Id="rId4" Type="http://schemas.openxmlformats.org/officeDocument/2006/relationships/hyperlink" Target="http://www.caesen.org.ec/" TargetMode="External"/><Relationship Id="rId9"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23968" y="77908"/>
            <a:ext cx="9144032" cy="830997"/>
          </a:xfrm>
          <a:prstGeom prst="rect">
            <a:avLst/>
          </a:prstGeom>
        </p:spPr>
        <p:txBody>
          <a:bodyPr wrap="square">
            <a:spAutoFit/>
          </a:bodyPr>
          <a:lstStyle/>
          <a:p>
            <a:r>
              <a:rPr lang="es-CO" sz="4800" b="1" dirty="0" smtClean="0">
                <a:solidFill>
                  <a:schemeClr val="accent2"/>
                </a:solidFill>
                <a:latin typeface="Verdana" pitchFamily="34" charset="0"/>
                <a:ea typeface="Verdana" pitchFamily="34" charset="0"/>
                <a:cs typeface="Verdana" pitchFamily="34" charset="0"/>
              </a:rPr>
              <a:t>C0NFERÉNCIA</a:t>
            </a:r>
            <a:endParaRPr lang="es-CO" sz="4800" b="1" dirty="0">
              <a:solidFill>
                <a:schemeClr val="accent2"/>
              </a:solidFill>
              <a:latin typeface="Verdana" pitchFamily="34" charset="0"/>
              <a:ea typeface="Verdana" pitchFamily="34" charset="0"/>
              <a:cs typeface="Verdana" pitchFamily="34" charset="0"/>
            </a:endParaRPr>
          </a:p>
        </p:txBody>
      </p:sp>
      <p:sp>
        <p:nvSpPr>
          <p:cNvPr id="4" name="2 Subtítulo"/>
          <p:cNvSpPr txBox="1">
            <a:spLocks/>
          </p:cNvSpPr>
          <p:nvPr/>
        </p:nvSpPr>
        <p:spPr>
          <a:xfrm>
            <a:off x="1524000" y="4929198"/>
            <a:ext cx="9144000" cy="1857364"/>
          </a:xfrm>
          <a:prstGeom prst="rect">
            <a:avLst/>
          </a:prstGeom>
        </p:spPr>
        <p:txBody>
          <a:bodyPr>
            <a:normAutofit fontScale="25000" lnSpcReduction="2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defRPr/>
            </a:pPr>
            <a:r>
              <a:rPr lang="es-MX" sz="30400" b="1" dirty="0" smtClean="0">
                <a:solidFill>
                  <a:schemeClr val="accent2"/>
                </a:solidFill>
                <a:latin typeface="Verdana" pitchFamily="34" charset="0"/>
                <a:ea typeface="Verdana" pitchFamily="34" charset="0"/>
                <a:cs typeface="Verdana" pitchFamily="34" charset="0"/>
              </a:rPr>
              <a:t>CAU / RJ</a:t>
            </a:r>
            <a:endParaRPr lang="es-MX" sz="30400" b="1" dirty="0">
              <a:solidFill>
                <a:schemeClr val="accent2"/>
              </a:solidFill>
              <a:latin typeface="Verdana" pitchFamily="34" charset="0"/>
              <a:ea typeface="Verdana" pitchFamily="34" charset="0"/>
              <a:cs typeface="Verdana" pitchFamily="34" charset="0"/>
            </a:endParaRPr>
          </a:p>
          <a:p>
            <a:pPr marL="342900" indent="-342900">
              <a:spcBef>
                <a:spcPct val="20000"/>
              </a:spcBef>
              <a:defRPr/>
            </a:pPr>
            <a:r>
              <a:rPr lang="es-MX" sz="12000" b="1" dirty="0" smtClean="0">
                <a:solidFill>
                  <a:schemeClr val="accent2"/>
                </a:solidFill>
                <a:latin typeface="Verdana" pitchFamily="34" charset="0"/>
                <a:ea typeface="Verdana" pitchFamily="34" charset="0"/>
                <a:cs typeface="Verdana" pitchFamily="34" charset="0"/>
              </a:rPr>
              <a:t>Rio de Janeiro,  Brasil</a:t>
            </a:r>
            <a:endParaRPr lang="es-MX" sz="12000" b="1" dirty="0">
              <a:solidFill>
                <a:schemeClr val="accent2"/>
              </a:solidFill>
              <a:latin typeface="Verdana" pitchFamily="34" charset="0"/>
              <a:ea typeface="Verdana" pitchFamily="34" charset="0"/>
              <a:cs typeface="Verdana" pitchFamily="34" charset="0"/>
            </a:endParaRPr>
          </a:p>
          <a:p>
            <a:pPr marL="342900" indent="-342900">
              <a:spcBef>
                <a:spcPct val="20000"/>
              </a:spcBef>
              <a:defRPr/>
            </a:pPr>
            <a:r>
              <a:rPr lang="es-MX" sz="12000" b="1" dirty="0" smtClean="0">
                <a:solidFill>
                  <a:schemeClr val="accent2"/>
                </a:solidFill>
                <a:latin typeface="Verdana" pitchFamily="34" charset="0"/>
                <a:ea typeface="Verdana" pitchFamily="34" charset="0"/>
                <a:cs typeface="Verdana" pitchFamily="34" charset="0"/>
              </a:rPr>
              <a:t>Oct. 31 – nov. 1, 2012</a:t>
            </a:r>
            <a:endParaRPr lang="es-CO" sz="12000" b="1" dirty="0">
              <a:solidFill>
                <a:schemeClr val="accent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8636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03454" y="15344"/>
            <a:ext cx="9164546" cy="6842656"/>
          </a:xfrm>
          <a:prstGeom prst="rect">
            <a:avLst/>
          </a:prstGeom>
          <a:noFill/>
          <a:ln w="9525">
            <a:noFill/>
            <a:miter lim="800000"/>
            <a:headEnd/>
            <a:tailEnd/>
          </a:ln>
          <a:effectLst/>
        </p:spPr>
      </p:pic>
    </p:spTree>
    <p:extLst>
      <p:ext uri="{BB962C8B-B14F-4D97-AF65-F5344CB8AC3E}">
        <p14:creationId xmlns:p14="http://schemas.microsoft.com/office/powerpoint/2010/main" val="36501936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FPAA-2012-Fotos-AG-Maceió, Brasil-Nov. 27 a 30\FPAA-2012-AG-Maceió, Brasil-Nov. 30-DSC08445-DSC08909\Carpeta DSC 08495-08705\DSC08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7900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FPAA-2012-Fotos-AG-Maceió, Brasil-Nov. 27 a 30\FPAA-2012-AG-Maceió, Brasil-Nov. 30-DSC08445-DSC08909\Carpeta DSC 08495-08705\DSC085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71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FPAA-2012-Fotos-AG-Maceió, Brasil-Nov. 27 a 30\FPAA-2012-AG-Maceió, Brasil-Nov. 30-DSC08445-DSC08909\Carpeta DSC 08495-08705\DSC08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3"/>
            <a:ext cx="12207240" cy="686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1626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G:\FPAA-2012-Fotos-AG-Maceió, Brasil-Nov. 27 a 30\FPAA-2012-AG-Maceió, Brasil-Nov. 30-DSC08445-DSC08909\Carpeta DSC 08495-08705\DSC086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53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G:\FPAA-2012-Fotos-AG-Maceió, Brasil-Nov. 27 a 30\FPAA-2012-AG-Maceió, Brasil-Nov. 30-DSC08445-DSC08909\Carpeta DSC 08495-08705\DSC086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844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FPAA-2012-Fotos-AG-Maceió, Brasil-Nov. 27 a 30\FPAA-2012-AG-Maceió, Brasil-Nov. 30-DSC08445-DSC08909\Carpeta DSC 08495-08705\DSC08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12252960" cy="689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723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PAA-2012-Fotos-AG-Maceió, Brasil-Nov. 27 a 30\FPAA-2012-AG-Maceió, Brasil-Nov. 30-DSC08445-DSC08909\Carpeta DSC 08495-08705\DSC08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255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PAA-2012-Fotos-AG-Maceió, Brasil-Nov. 27 a 30\FPAA-2012-AG-Maceió, Brasil-Nov. 30-DSC08445-DSC08909\Carpeta DSC 08495-08705\DSC08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3021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PAA-2012-Fotos-AG-Maceió, Brasil-Nov. 27 a 30\FPAA-2012-AG-Maceió, Brasil-Nov. 30-DSC08445-DSC08909\Carpeta DSC 08495-08705\DSC08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1118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PAA-2012-Fotos-AG-Maceió, Brasil-Nov. 27 a 30\FPAA-2012-AG-Maceió, Brasil-Nov. 30-DSC08445-DSC08909\Carpeta DSC 08495-08705\DSC08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941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03452"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28303873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G:\FPAA-2012-Fotos-AG-Maceió, Brasil-Nov. 27 a 30\FPAA-2012-AG-Maceió, Brasil-Nov. 30-DSC08445-DSC08909\Carpeta DSC 08495-08705\DSC08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8793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FPAA-2012-Fotos-AG-Maceió, Brasil-Nov. 27 a 30\FPAA-2012-AG-Maceió, Brasil-Nov. 30-DSC08445-DSC08909\Carpeta DSC 08495-08705\DSC08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569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7320" y="198120"/>
            <a:ext cx="9357360" cy="6617196"/>
          </a:xfrm>
          <a:prstGeom prst="rect">
            <a:avLst/>
          </a:prstGeom>
          <a:noFill/>
        </p:spPr>
        <p:txBody>
          <a:bodyPr wrap="square" rtlCol="0">
            <a:spAutoFit/>
          </a:bodyPr>
          <a:lstStyle/>
          <a:p>
            <a:pPr algn="ctr"/>
            <a:r>
              <a:rPr lang="es-CO" sz="3200" b="1" dirty="0" smtClean="0">
                <a:solidFill>
                  <a:schemeClr val="accent2"/>
                </a:solidFill>
                <a:latin typeface="Arial" panose="020B0604020202020204" pitchFamily="34" charset="0"/>
                <a:cs typeface="Arial" panose="020B0604020202020204" pitchFamily="34" charset="0"/>
              </a:rPr>
              <a:t>RECOMENDACIONES</a:t>
            </a:r>
          </a:p>
          <a:p>
            <a:pPr algn="ctr"/>
            <a:endParaRPr lang="es-CO" sz="2000" b="1" dirty="0" smtClean="0">
              <a:solidFill>
                <a:schemeClr val="accent2"/>
              </a:solidFill>
              <a:latin typeface="Arial" panose="020B0604020202020204" pitchFamily="34" charset="0"/>
              <a:cs typeface="Arial" panose="020B0604020202020204" pitchFamily="34" charset="0"/>
            </a:endParaRPr>
          </a:p>
          <a:p>
            <a:pPr algn="just"/>
            <a:r>
              <a:rPr lang="es-CO" sz="3200" dirty="0" smtClean="0">
                <a:solidFill>
                  <a:schemeClr val="accent2"/>
                </a:solidFill>
                <a:latin typeface="Arial" panose="020B0604020202020204" pitchFamily="34" charset="0"/>
                <a:cs typeface="Arial" panose="020B0604020202020204" pitchFamily="34" charset="0"/>
              </a:rPr>
              <a:t>Participación en programas de mejoramiento y transformación social en zonas informales urbanas con participación de las comunidades</a:t>
            </a:r>
          </a:p>
          <a:p>
            <a:pPr algn="just"/>
            <a:endParaRPr lang="es-CO" sz="2000" dirty="0">
              <a:solidFill>
                <a:schemeClr val="accent2"/>
              </a:solidFill>
              <a:latin typeface="Arial" panose="020B0604020202020204" pitchFamily="34" charset="0"/>
              <a:cs typeface="Arial" panose="020B0604020202020204" pitchFamily="34" charset="0"/>
            </a:endParaRPr>
          </a:p>
          <a:p>
            <a:pPr algn="just"/>
            <a:r>
              <a:rPr lang="es-CO" sz="3200" dirty="0" smtClean="0">
                <a:solidFill>
                  <a:schemeClr val="accent2"/>
                </a:solidFill>
                <a:latin typeface="Arial" panose="020B0604020202020204" pitchFamily="34" charset="0"/>
                <a:cs typeface="Arial" panose="020B0604020202020204" pitchFamily="34" charset="0"/>
              </a:rPr>
              <a:t>Intervención y acciones de control en planes de ordenamiento territorial y de diseño urbano con entidades profesionales correspondientes</a:t>
            </a:r>
          </a:p>
          <a:p>
            <a:pPr algn="just"/>
            <a:endParaRPr lang="es-CO" sz="2000" dirty="0">
              <a:solidFill>
                <a:schemeClr val="accent2"/>
              </a:solidFill>
              <a:latin typeface="Arial" panose="020B0604020202020204" pitchFamily="34" charset="0"/>
              <a:cs typeface="Arial" panose="020B0604020202020204" pitchFamily="34" charset="0"/>
            </a:endParaRPr>
          </a:p>
          <a:p>
            <a:pPr algn="just"/>
            <a:r>
              <a:rPr lang="es-CO" sz="3200" dirty="0" smtClean="0">
                <a:solidFill>
                  <a:schemeClr val="accent2"/>
                </a:solidFill>
                <a:latin typeface="Arial" panose="020B0604020202020204" pitchFamily="34" charset="0"/>
                <a:cs typeface="Arial" panose="020B0604020202020204" pitchFamily="34" charset="0"/>
              </a:rPr>
              <a:t>Generación de políticas y establecimiento de programas de planificación del desarrollo territorial en conjunto con las administraciones públicas, locales, regionales y nacionales</a:t>
            </a:r>
            <a:endParaRPr lang="es-CO" sz="3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906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581400"/>
            <a:ext cx="12222480" cy="96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794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prstClr val="white"/>
                </a:solidFill>
                <a:latin typeface="Verdana" pitchFamily="34" charset="0"/>
                <a:ea typeface="Verdana" pitchFamily="34" charset="0"/>
                <a:cs typeface="Verdana" pitchFamily="34" charset="0"/>
              </a:rPr>
              <a:t>Fallecimiento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prstClr val="white"/>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prstClr val="white"/>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prstClr val="white"/>
                </a:solidFill>
                <a:latin typeface="Verdana" pitchFamily="34" charset="0"/>
                <a:ea typeface="Verdana" pitchFamily="34" charset="0"/>
                <a:cs typeface="Verdana" pitchFamily="34" charset="0"/>
              </a:rPr>
              <a:t>diciembre   6,  </a:t>
            </a:r>
            <a:r>
              <a:rPr lang="es-MX" sz="12000" b="1" dirty="0">
                <a:solidFill>
                  <a:prstClr val="white"/>
                </a:solidFill>
                <a:latin typeface="Verdana" pitchFamily="34" charset="0"/>
                <a:ea typeface="Verdana" pitchFamily="34" charset="0"/>
                <a:cs typeface="Verdana" pitchFamily="34" charset="0"/>
              </a:rPr>
              <a:t>2012</a:t>
            </a:r>
            <a:endParaRPr lang="es-CO" sz="12000" b="1"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95682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GSB-Fotos-2012-CAU-BR-Brasilia-Dic. 4, 5, 6 y 7\2012-12-06\Carpeta  DSC 00757-00797\DSC0075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5422264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Fallecimiento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0757-00797\DSC00763.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7666037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Carpeta  DSC 00757-00797\DSC00765.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1989309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GSB-Fotos-2012-CAU-BR-Brasilia-Dic. 4, 5, 6 y 7\2012-12-06\Carpeta  DSC 00757-00797\DSC0076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7996521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GSB-Fotos-2012-CAU-BR-Brasilia-Dic. 4, 5, 6 y 7\2012-12-06\Carpeta  DSC 00757-00797\DSC00775.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160741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24000" y="0"/>
            <a:ext cx="9164549" cy="6842658"/>
          </a:xfrm>
          <a:prstGeom prst="rect">
            <a:avLst/>
          </a:prstGeom>
          <a:noFill/>
          <a:ln w="9525">
            <a:noFill/>
            <a:miter lim="800000"/>
            <a:headEnd/>
            <a:tailEnd/>
          </a:ln>
          <a:effectLst/>
        </p:spPr>
      </p:pic>
    </p:spTree>
    <p:extLst>
      <p:ext uri="{BB962C8B-B14F-4D97-AF65-F5344CB8AC3E}">
        <p14:creationId xmlns:p14="http://schemas.microsoft.com/office/powerpoint/2010/main" val="79160925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GSB-Fotos-2012-CAU-BR-Brasilia-Dic. 4, 5, 6 y 7\2012-12-06\Carpeta  DSC 00757-00797\DSC00776.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8481547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GSB-Fotos-2012-CAU-BR-Brasilia-Dic. 4, 5, 6 y 7\2012-12-06\Carpeta  DSC 00757-00797\DSC00778.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3280824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GSB-Fotos-2012-CAU-BR-Brasilia-Dic. 4, 5, 6 y 7\2012-12-06\Carpeta  DSC 00757-00797\DSC0077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4151237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Fallecimiento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0757-00797\DSC00780.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458059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GSB-Fotos-2012-CAU-BR-Brasilia-Dic. 4, 5, 6 y 7\2012-12-06\Carpeta  DSC 00757-00797\DSC00781.JPG"/>
          <p:cNvPicPr>
            <a:picLocks noChangeAspect="1" noChangeArrowheads="1"/>
          </p:cNvPicPr>
          <p:nvPr/>
        </p:nvPicPr>
        <p:blipFill>
          <a:blip r:embed="rId2" cstate="email"/>
          <a:srcRect/>
          <a:stretch>
            <a:fillRect/>
          </a:stretch>
        </p:blipFill>
        <p:spPr bwMode="auto">
          <a:xfrm>
            <a:off x="0" y="-45720"/>
            <a:ext cx="12273280" cy="6903720"/>
          </a:xfrm>
          <a:prstGeom prst="rect">
            <a:avLst/>
          </a:prstGeom>
          <a:noFill/>
        </p:spPr>
      </p:pic>
    </p:spTree>
    <p:extLst>
      <p:ext uri="{BB962C8B-B14F-4D97-AF65-F5344CB8AC3E}">
        <p14:creationId xmlns:p14="http://schemas.microsoft.com/office/powerpoint/2010/main" val="5818099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GSB-Fotos-2012-CAU-BR-Brasilia-Dic. 4, 5, 6 y 7\2012-12-06\Carpeta  DSC 00757-00797\DSC00784.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1641748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Fallecimiento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0757-00797\DSC00785.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6502050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Carpeta  DSC 00757-00797\DSC00787.JPG"/>
          <p:cNvPicPr>
            <a:picLocks noChangeAspect="1" noChangeArrowheads="1"/>
          </p:cNvPicPr>
          <p:nvPr/>
        </p:nvPicPr>
        <p:blipFill>
          <a:blip r:embed="rId2" cstate="email"/>
          <a:srcRect/>
          <a:stretch>
            <a:fillRect/>
          </a:stretch>
        </p:blipFill>
        <p:spPr bwMode="auto">
          <a:xfrm>
            <a:off x="0" y="1"/>
            <a:ext cx="12268198" cy="6900862"/>
          </a:xfrm>
          <a:prstGeom prst="rect">
            <a:avLst/>
          </a:prstGeom>
          <a:noFill/>
        </p:spPr>
      </p:pic>
    </p:spTree>
    <p:extLst>
      <p:ext uri="{BB962C8B-B14F-4D97-AF65-F5344CB8AC3E}">
        <p14:creationId xmlns:p14="http://schemas.microsoft.com/office/powerpoint/2010/main" val="11944952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GSB-Fotos-2012-CAU-BR-Brasilia-Dic. 4, 5, 6 y 7\2012-12-06\Carpeta  DSC 00757-00797\DSC0078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72046616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Carpeta  DSC 00757-00797\DSC00790.JPG"/>
          <p:cNvPicPr>
            <a:picLocks noChangeAspect="1" noChangeArrowheads="1"/>
          </p:cNvPicPr>
          <p:nvPr/>
        </p:nvPicPr>
        <p:blipFill>
          <a:blip r:embed="rId2" cstate="email"/>
          <a:srcRect/>
          <a:stretch>
            <a:fillRect/>
          </a:stretch>
        </p:blipFill>
        <p:spPr bwMode="auto">
          <a:xfrm>
            <a:off x="0" y="0"/>
            <a:ext cx="12252960" cy="6892290"/>
          </a:xfrm>
          <a:prstGeom prst="rect">
            <a:avLst/>
          </a:prstGeom>
          <a:noFill/>
        </p:spPr>
      </p:pic>
    </p:spTree>
    <p:extLst>
      <p:ext uri="{BB962C8B-B14F-4D97-AF65-F5344CB8AC3E}">
        <p14:creationId xmlns:p14="http://schemas.microsoft.com/office/powerpoint/2010/main" val="209328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0" y="1"/>
            <a:ext cx="9164549" cy="6842658"/>
          </a:xfrm>
          <a:prstGeom prst="rect">
            <a:avLst/>
          </a:prstGeom>
          <a:noFill/>
          <a:ln w="9525">
            <a:noFill/>
            <a:miter lim="800000"/>
            <a:headEnd/>
            <a:tailEnd/>
          </a:ln>
          <a:effectLst/>
        </p:spPr>
      </p:pic>
    </p:spTree>
    <p:extLst>
      <p:ext uri="{BB962C8B-B14F-4D97-AF65-F5344CB8AC3E}">
        <p14:creationId xmlns:p14="http://schemas.microsoft.com/office/powerpoint/2010/main" val="33699455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Carpeta  DSC 00757-00797\DSC00795.JPG"/>
          <p:cNvPicPr>
            <a:picLocks noChangeAspect="1" noChangeArrowheads="1"/>
          </p:cNvPicPr>
          <p:nvPr/>
        </p:nvPicPr>
        <p:blipFill>
          <a:blip r:embed="rId2" cstate="email"/>
          <a:srcRect/>
          <a:stretch>
            <a:fillRect/>
          </a:stretch>
        </p:blipFill>
        <p:spPr bwMode="auto">
          <a:xfrm>
            <a:off x="-42333" y="-1"/>
            <a:ext cx="12234333" cy="6881813"/>
          </a:xfrm>
          <a:prstGeom prst="rect">
            <a:avLst/>
          </a:prstGeom>
          <a:noFill/>
        </p:spPr>
      </p:pic>
    </p:spTree>
    <p:extLst>
      <p:ext uri="{BB962C8B-B14F-4D97-AF65-F5344CB8AC3E}">
        <p14:creationId xmlns:p14="http://schemas.microsoft.com/office/powerpoint/2010/main" val="40481158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GSB-Fotos-2012-CAU-BR-Brasilia-Dic. 4, 5, 6 y 7\2012-12-06\Carpeta  DSC 00757-00797\DSC00796.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961514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Carpeta  DSC 00757-00797\DSC0079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0394446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prstClr val="white"/>
                </a:solidFill>
                <a:latin typeface="Verdana" pitchFamily="34" charset="0"/>
                <a:ea typeface="Verdana" pitchFamily="34" charset="0"/>
                <a:cs typeface="Verdana" pitchFamily="34" charset="0"/>
              </a:rPr>
              <a:t>Velación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prstClr val="white"/>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prstClr val="white"/>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prstClr val="white"/>
                </a:solidFill>
                <a:latin typeface="Verdana" pitchFamily="34" charset="0"/>
                <a:ea typeface="Verdana" pitchFamily="34" charset="0"/>
                <a:cs typeface="Verdana" pitchFamily="34" charset="0"/>
              </a:rPr>
              <a:t>diciembre   6,  </a:t>
            </a:r>
            <a:r>
              <a:rPr lang="es-MX" sz="12000" b="1" dirty="0">
                <a:solidFill>
                  <a:prstClr val="white"/>
                </a:solidFill>
                <a:latin typeface="Verdana" pitchFamily="34" charset="0"/>
                <a:ea typeface="Verdana" pitchFamily="34" charset="0"/>
                <a:cs typeface="Verdana" pitchFamily="34" charset="0"/>
              </a:rPr>
              <a:t>2012</a:t>
            </a:r>
            <a:endParaRPr lang="es-CO" sz="12000" b="1"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861086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GSB-Fotos-2012-CAU-BR-Brasilia-Dic. 4, 5, 6 y 7\2012-12-06\Carpeta  DSC 01012-01088\DSC01013.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5322470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GSB-Fotos-2012-CAU-BR-Brasilia-Dic. 4, 5, 6 y 7\2012-12-06\Carpeta  DSC 01012-01088\DSC01016.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2025895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Velación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1012-01088\DSC01020.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635997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Velación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1012-01088\DSC01024.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826903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968" y="77908"/>
            <a:ext cx="8715404" cy="707886"/>
          </a:xfrm>
          <a:prstGeom prst="rect">
            <a:avLst/>
          </a:prstGeom>
        </p:spPr>
        <p:txBody>
          <a:bodyPr wrap="square">
            <a:spAutoFit/>
          </a:bodyPr>
          <a:lstStyle/>
          <a:p>
            <a:r>
              <a:rPr lang="es-CO" sz="4000" b="1" dirty="0">
                <a:solidFill>
                  <a:schemeClr val="bg1"/>
                </a:solidFill>
                <a:latin typeface="Verdana" pitchFamily="34" charset="0"/>
                <a:ea typeface="Verdana" pitchFamily="34" charset="0"/>
                <a:cs typeface="Verdana" pitchFamily="34" charset="0"/>
              </a:rPr>
              <a:t>Velación Oscar Niemeyer</a:t>
            </a:r>
          </a:p>
        </p:txBody>
      </p:sp>
      <p:sp>
        <p:nvSpPr>
          <p:cNvPr id="3" name="2 Subtítulo"/>
          <p:cNvSpPr txBox="1">
            <a:spLocks/>
          </p:cNvSpPr>
          <p:nvPr/>
        </p:nvSpPr>
        <p:spPr>
          <a:xfrm>
            <a:off x="1524000" y="4929198"/>
            <a:ext cx="9144000" cy="1857364"/>
          </a:xfrm>
          <a:prstGeom prst="rect">
            <a:avLst/>
          </a:prstGeom>
        </p:spPr>
        <p:txBody>
          <a:bodyPr>
            <a:normAutofit fontScale="25000" lnSpcReduction="20000"/>
          </a:bodyPr>
          <a:lstStyle/>
          <a:p>
            <a:pPr marL="342900" indent="-342900">
              <a:spcBef>
                <a:spcPct val="20000"/>
              </a:spcBef>
              <a:defRPr/>
            </a:pPr>
            <a:r>
              <a:rPr lang="es-MX" sz="30400" b="1" dirty="0">
                <a:solidFill>
                  <a:schemeClr val="bg1"/>
                </a:solidFill>
                <a:latin typeface="Verdana" pitchFamily="34" charset="0"/>
                <a:ea typeface="Verdana" pitchFamily="34" charset="0"/>
                <a:cs typeface="Verdana" pitchFamily="34" charset="0"/>
              </a:rPr>
              <a:t>CAU/BR</a:t>
            </a:r>
          </a:p>
          <a:p>
            <a:pPr marL="342900" indent="-342900">
              <a:spcBef>
                <a:spcPct val="20000"/>
              </a:spcBef>
              <a:defRPr/>
            </a:pPr>
            <a:r>
              <a:rPr lang="es-MX" sz="12000" b="1" dirty="0">
                <a:solidFill>
                  <a:schemeClr val="bg1"/>
                </a:solidFill>
                <a:latin typeface="Verdana" pitchFamily="34" charset="0"/>
                <a:ea typeface="Verdana" pitchFamily="34" charset="0"/>
                <a:cs typeface="Verdana" pitchFamily="34" charset="0"/>
              </a:rPr>
              <a:t>Brasilia, D.F.,  Brasil</a:t>
            </a:r>
          </a:p>
          <a:p>
            <a:pPr marL="342900" indent="-342900">
              <a:spcBef>
                <a:spcPct val="20000"/>
              </a:spcBef>
              <a:defRPr/>
            </a:pPr>
            <a:r>
              <a:rPr lang="es-MX" sz="12000" b="1">
                <a:solidFill>
                  <a:schemeClr val="bg1"/>
                </a:solidFill>
                <a:latin typeface="Verdana" pitchFamily="34" charset="0"/>
                <a:ea typeface="Verdana" pitchFamily="34" charset="0"/>
                <a:cs typeface="Verdana" pitchFamily="34" charset="0"/>
              </a:rPr>
              <a:t>diciembre   6,  </a:t>
            </a:r>
            <a:r>
              <a:rPr lang="es-MX" sz="12000" b="1" dirty="0">
                <a:solidFill>
                  <a:schemeClr val="bg1"/>
                </a:solidFill>
                <a:latin typeface="Verdana" pitchFamily="34" charset="0"/>
                <a:ea typeface="Verdana" pitchFamily="34" charset="0"/>
                <a:cs typeface="Verdana" pitchFamily="34" charset="0"/>
              </a:rPr>
              <a:t>2012</a:t>
            </a:r>
            <a:endParaRPr lang="es-CO" sz="12000" b="1" dirty="0">
              <a:solidFill>
                <a:schemeClr val="bg1"/>
              </a:solidFill>
              <a:latin typeface="Verdana" pitchFamily="34" charset="0"/>
              <a:ea typeface="Verdana" pitchFamily="34" charset="0"/>
              <a:cs typeface="Verdana" pitchFamily="34" charset="0"/>
            </a:endParaRPr>
          </a:p>
        </p:txBody>
      </p:sp>
      <p:pic>
        <p:nvPicPr>
          <p:cNvPr id="4" name="Picture 2" descr="G:\GSB-Fotos-2012-CAU-BR-Brasilia-Dic. 4, 5, 6 y 7\2012-12-06\Carpeta  DSC 01012-01088\DSC01056.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09289361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GSB-Fotos-2012-CAU-BR-Brasilia-Dic. 4, 5, 6 y 7\2012-12-06\Carpeta  DSC 01012-01088\DSC01026.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560622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1" y="1"/>
            <a:ext cx="9164548" cy="6842657"/>
          </a:xfrm>
          <a:prstGeom prst="rect">
            <a:avLst/>
          </a:prstGeom>
          <a:noFill/>
          <a:ln w="9525">
            <a:noFill/>
            <a:miter lim="800000"/>
            <a:headEnd/>
            <a:tailEnd/>
          </a:ln>
          <a:effectLst/>
        </p:spPr>
      </p:pic>
    </p:spTree>
    <p:extLst>
      <p:ext uri="{BB962C8B-B14F-4D97-AF65-F5344CB8AC3E}">
        <p14:creationId xmlns:p14="http://schemas.microsoft.com/office/powerpoint/2010/main" val="8613422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GSB-Fotos-2012-CAU-BR-Brasilia-Dic. 4, 5, 6 y 7\2012-12-06\Carpeta  DSC 01012-01088\DSC01032.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042506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SB-Fotos-2012-CAU-BR-Brasilia-Dic. 4, 5, 6 y 7\2012-12-06\DSC01027.JPG"/>
          <p:cNvPicPr>
            <a:picLocks noChangeAspect="1" noChangeArrowheads="1"/>
          </p:cNvPicPr>
          <p:nvPr/>
        </p:nvPicPr>
        <p:blipFill>
          <a:blip r:embed="rId2" cstate="email"/>
          <a:srcRect/>
          <a:stretch>
            <a:fillRect/>
          </a:stretch>
        </p:blipFill>
        <p:spPr bwMode="auto">
          <a:xfrm>
            <a:off x="-15240" y="0"/>
            <a:ext cx="12192000" cy="6858000"/>
          </a:xfrm>
          <a:prstGeom prst="rect">
            <a:avLst/>
          </a:prstGeom>
          <a:noFill/>
        </p:spPr>
      </p:pic>
    </p:spTree>
    <p:extLst>
      <p:ext uri="{BB962C8B-B14F-4D97-AF65-F5344CB8AC3E}">
        <p14:creationId xmlns:p14="http://schemas.microsoft.com/office/powerpoint/2010/main" val="25304478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GSB-Fotos-2012-CAU-BR-Brasilia-Dic. 4, 5, 6 y 7\2012-12-06\Carpeta  DSC 01012-01088\DSC01031.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22072628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GSB-Fotos-2012-CAU-BR-Brasilia-Dic. 4, 5, 6 y 7\2012-12-06\DSC01038.JPG"/>
          <p:cNvPicPr>
            <a:picLocks noChangeAspect="1" noChangeArrowheads="1"/>
          </p:cNvPicPr>
          <p:nvPr/>
        </p:nvPicPr>
        <p:blipFill>
          <a:blip r:embed="rId2" cstate="email"/>
          <a:srcRect/>
          <a:stretch>
            <a:fillRect/>
          </a:stretch>
        </p:blipFill>
        <p:spPr bwMode="auto">
          <a:xfrm>
            <a:off x="-81280" y="-45720"/>
            <a:ext cx="12273280" cy="6903720"/>
          </a:xfrm>
          <a:prstGeom prst="rect">
            <a:avLst/>
          </a:prstGeom>
          <a:noFill/>
        </p:spPr>
      </p:pic>
    </p:spTree>
    <p:extLst>
      <p:ext uri="{BB962C8B-B14F-4D97-AF65-F5344CB8AC3E}">
        <p14:creationId xmlns:p14="http://schemas.microsoft.com/office/powerpoint/2010/main" val="13661120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GSB-Fotos-2012-CAU-BR-Brasilia-Dic. 4, 5, 6 y 7\2012-12-06\Carpeta  DSC 01012-01088\DSC01042.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2238179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GSB-Fotos-2012-CAU-BR-Brasilia-Dic. 4, 5, 6 y 7\2012-12-06\Carpeta  DSC 01012-01088\DSC0104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1173038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GSB-Fotos-2012-CAU-BR-Brasilia-Dic. 4, 5, 6 y 7\2012-12-06\Carpeta  DSC 01012-01088\DSC01055.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7421940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GSB-Fotos-2012-CAU-BR-Brasilia-Dic. 4, 5, 6 y 7\2012-12-06\Carpeta  DSC 01012-01088\DSC0104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58881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GSB-Fotos-2012-CAU-BR-Brasilia-Dic. 4, 5, 6 y 7\2012-12-06\Carpeta  DSC 01012-01088\DSC0101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16955474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05200" y="5699760"/>
            <a:ext cx="4831080" cy="707886"/>
          </a:xfrm>
          <a:prstGeom prst="rect">
            <a:avLst/>
          </a:prstGeom>
          <a:noFill/>
        </p:spPr>
        <p:txBody>
          <a:bodyPr wrap="square" rtlCol="0">
            <a:spAutoFit/>
          </a:bodyPr>
          <a:lstStyle/>
          <a:p>
            <a:pPr algn="ctr"/>
            <a:r>
              <a:rPr lang="es-CO" sz="4000" dirty="0" smtClean="0">
                <a:solidFill>
                  <a:schemeClr val="bg1"/>
                </a:solidFill>
                <a:latin typeface="Arial" panose="020B0604020202020204" pitchFamily="34" charset="0"/>
                <a:cs typeface="Arial" panose="020B0604020202020204" pitchFamily="34" charset="0"/>
              </a:rPr>
              <a:t>GRACIAS</a:t>
            </a:r>
            <a:endParaRPr lang="es-CO"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99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03454"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116689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03452"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1944412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503452"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3029371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49680" y="702437"/>
            <a:ext cx="9845040" cy="5447645"/>
          </a:xfrm>
          <a:prstGeom prst="rect">
            <a:avLst/>
          </a:prstGeom>
        </p:spPr>
        <p:txBody>
          <a:bodyPr wrap="square">
            <a:spAutoFit/>
          </a:bodyPr>
          <a:lstStyle/>
          <a:p>
            <a:pPr algn="ctr"/>
            <a:r>
              <a:rPr lang="es-CO" sz="4400" b="1" dirty="0">
                <a:solidFill>
                  <a:srgbClr val="FF4F25"/>
                </a:solidFill>
                <a:latin typeface="Arial" panose="020B0604020202020204" pitchFamily="34" charset="0"/>
                <a:cs typeface="Arial" panose="020B0604020202020204" pitchFamily="34" charset="0"/>
              </a:rPr>
              <a:t>PROPUESTAS A LA ASAMBLEA</a:t>
            </a:r>
          </a:p>
          <a:p>
            <a:pPr algn="ctr"/>
            <a:r>
              <a:rPr lang="es-CO" sz="4400" b="1" dirty="0">
                <a:solidFill>
                  <a:srgbClr val="FF4F25"/>
                </a:solidFill>
                <a:latin typeface="Arial" panose="020B0604020202020204" pitchFamily="34" charset="0"/>
                <a:cs typeface="Arial" panose="020B0604020202020204" pitchFamily="34" charset="0"/>
              </a:rPr>
              <a:t>NACIONAL CONSTITUYENTE</a:t>
            </a:r>
          </a:p>
          <a:p>
            <a:endParaRPr lang="es-CO" dirty="0">
              <a:solidFill>
                <a:srgbClr val="FF4F25"/>
              </a:solidFill>
            </a:endParaRPr>
          </a:p>
          <a:p>
            <a:r>
              <a:rPr lang="es-CO" dirty="0">
                <a:solidFill>
                  <a:srgbClr val="FF4F25"/>
                </a:solidFill>
              </a:rPr>
              <a:t> </a:t>
            </a:r>
          </a:p>
          <a:p>
            <a:pPr algn="just"/>
            <a:r>
              <a:rPr lang="es-CO" sz="2800" dirty="0">
                <a:solidFill>
                  <a:srgbClr val="FF4F25"/>
                </a:solidFill>
                <a:latin typeface="Arial" panose="020B0604020202020204" pitchFamily="34" charset="0"/>
                <a:cs typeface="Arial" panose="020B0604020202020204" pitchFamily="34" charset="0"/>
              </a:rPr>
              <a:t>La Sociedad Colombiana de Arquitectos constituyó una Mesa de trabajo </a:t>
            </a:r>
            <a:r>
              <a:rPr lang="es-CO" sz="2800" dirty="0" smtClean="0">
                <a:solidFill>
                  <a:srgbClr val="FF4F25"/>
                </a:solidFill>
                <a:latin typeface="Arial" panose="020B0604020202020204" pitchFamily="34" charset="0"/>
                <a:cs typeface="Arial" panose="020B0604020202020204" pitchFamily="34" charset="0"/>
              </a:rPr>
              <a:t>para canalizar </a:t>
            </a:r>
            <a:r>
              <a:rPr lang="es-CO" sz="2800" dirty="0">
                <a:solidFill>
                  <a:srgbClr val="FF4F25"/>
                </a:solidFill>
                <a:latin typeface="Arial" panose="020B0604020202020204" pitchFamily="34" charset="0"/>
                <a:cs typeface="Arial" panose="020B0604020202020204" pitchFamily="34" charset="0"/>
              </a:rPr>
              <a:t>las inquietudes y propuestas de los arquitectos ante la Asamblea Nacional </a:t>
            </a:r>
            <a:r>
              <a:rPr lang="es-CO" sz="2800" dirty="0" smtClean="0">
                <a:solidFill>
                  <a:srgbClr val="FF4F25"/>
                </a:solidFill>
                <a:latin typeface="Arial" panose="020B0604020202020204" pitchFamily="34" charset="0"/>
                <a:cs typeface="Arial" panose="020B0604020202020204" pitchFamily="34" charset="0"/>
              </a:rPr>
              <a:t>Constituyente de 1991. </a:t>
            </a:r>
          </a:p>
          <a:p>
            <a:pPr algn="just"/>
            <a:endParaRPr lang="es-CO" sz="2800" dirty="0">
              <a:solidFill>
                <a:srgbClr val="FF4F25"/>
              </a:solidFill>
              <a:latin typeface="Arial" panose="020B0604020202020204" pitchFamily="34" charset="0"/>
              <a:cs typeface="Arial" panose="020B0604020202020204" pitchFamily="34" charset="0"/>
            </a:endParaRPr>
          </a:p>
          <a:p>
            <a:pPr algn="just"/>
            <a:r>
              <a:rPr lang="es-CO" sz="2800" dirty="0" smtClean="0">
                <a:solidFill>
                  <a:srgbClr val="FF4F25"/>
                </a:solidFill>
                <a:latin typeface="Arial" panose="020B0604020202020204" pitchFamily="34" charset="0"/>
                <a:cs typeface="Arial" panose="020B0604020202020204" pitchFamily="34" charset="0"/>
              </a:rPr>
              <a:t>El </a:t>
            </a:r>
            <a:r>
              <a:rPr lang="es-CO" sz="2800" dirty="0">
                <a:solidFill>
                  <a:srgbClr val="FF4F25"/>
                </a:solidFill>
                <a:latin typeface="Arial" panose="020B0604020202020204" pitchFamily="34" charset="0"/>
                <a:cs typeface="Arial" panose="020B0604020202020204" pitchFamily="34" charset="0"/>
              </a:rPr>
              <a:t>resultado de este trabajo </a:t>
            </a:r>
            <a:r>
              <a:rPr lang="es-CO" sz="2800" dirty="0" smtClean="0">
                <a:solidFill>
                  <a:srgbClr val="FF4F25"/>
                </a:solidFill>
                <a:latin typeface="Arial" panose="020B0604020202020204" pitchFamily="34" charset="0"/>
                <a:cs typeface="Arial" panose="020B0604020202020204" pitchFamily="34" charset="0"/>
              </a:rPr>
              <a:t>ha sido </a:t>
            </a:r>
            <a:r>
              <a:rPr lang="es-CO" sz="2800" dirty="0">
                <a:solidFill>
                  <a:srgbClr val="FF4F25"/>
                </a:solidFill>
                <a:latin typeface="Arial" panose="020B0604020202020204" pitchFamily="34" charset="0"/>
                <a:cs typeface="Arial" panose="020B0604020202020204" pitchFamily="34" charset="0"/>
              </a:rPr>
              <a:t>enviado a los integrantes de las Juntas Directivas Regionales de la S.CA y a los arquitectos, sobre los siguientes temas:</a:t>
            </a:r>
          </a:p>
        </p:txBody>
      </p:sp>
    </p:spTree>
    <p:extLst>
      <p:ext uri="{BB962C8B-B14F-4D97-AF65-F5344CB8AC3E}">
        <p14:creationId xmlns:p14="http://schemas.microsoft.com/office/powerpoint/2010/main" val="1330736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82040" y="257067"/>
            <a:ext cx="10073640" cy="6432530"/>
          </a:xfrm>
          <a:prstGeom prst="rect">
            <a:avLst/>
          </a:prstGeom>
        </p:spPr>
        <p:txBody>
          <a:bodyPr wrap="square">
            <a:spAutoFit/>
          </a:bodyPr>
          <a:lstStyle/>
          <a:p>
            <a:pPr algn="just"/>
            <a:r>
              <a:rPr lang="es-CO" sz="2400" b="1" dirty="0">
                <a:solidFill>
                  <a:srgbClr val="FF4F25"/>
                </a:solidFill>
                <a:latin typeface="Arial" panose="020B0604020202020204" pitchFamily="34" charset="0"/>
                <a:cs typeface="Arial" panose="020B0604020202020204" pitchFamily="34" charset="0"/>
              </a:rPr>
              <a:t>1. PLANIFICACION DEL DESARROLLO REGIONAL Y URBANO.</a:t>
            </a:r>
          </a:p>
          <a:p>
            <a:pPr algn="just"/>
            <a:r>
              <a:rPr lang="es-CO" sz="2000" dirty="0">
                <a:solidFill>
                  <a:srgbClr val="FF4F25"/>
                </a:solidFill>
                <a:latin typeface="Arial" panose="020B0604020202020204" pitchFamily="34" charset="0"/>
                <a:cs typeface="Arial" panose="020B0604020202020204" pitchFamily="34" charset="0"/>
              </a:rPr>
              <a:t>Debe consagrarse en la Constitución Política la obligación de las autoridades competentes de incluir en los planes y programas de desarrollo regional y urbano los aspectos físicos, ambientales, culturales y administrativos, además de los sociales y económicos. Debe también incluirse el concepto de prevalencia de los recursos naturales, del ambiente y del espacio público en dichos planes y programas. Así mismo establecer la participación de la comunidad en la elaboración de los planes y programas de desarrollo por intermedio de los grupos sociales debidamente organizados y de los colegios profesionales competentes.</a:t>
            </a:r>
          </a:p>
          <a:p>
            <a:pPr algn="just"/>
            <a:endParaRPr lang="es-CO" sz="2000" dirty="0">
              <a:solidFill>
                <a:srgbClr val="FF4F25"/>
              </a:solidFill>
              <a:latin typeface="Arial" panose="020B0604020202020204" pitchFamily="34" charset="0"/>
              <a:cs typeface="Arial" panose="020B0604020202020204" pitchFamily="34" charset="0"/>
            </a:endParaRPr>
          </a:p>
          <a:p>
            <a:pPr algn="just"/>
            <a:r>
              <a:rPr lang="es-CO" sz="2400" b="1" dirty="0">
                <a:solidFill>
                  <a:srgbClr val="FF4F25"/>
                </a:solidFill>
                <a:latin typeface="Arial" panose="020B0604020202020204" pitchFamily="34" charset="0"/>
                <a:cs typeface="Arial" panose="020B0604020202020204" pitchFamily="34" charset="0"/>
              </a:rPr>
              <a:t>2. RECURSOS NATURALES Y AMBIENTE.</a:t>
            </a:r>
          </a:p>
          <a:p>
            <a:pPr algn="just"/>
            <a:r>
              <a:rPr lang="es-CO" sz="2000" dirty="0">
                <a:solidFill>
                  <a:srgbClr val="FF4F25"/>
                </a:solidFill>
                <a:latin typeface="Arial" panose="020B0604020202020204" pitchFamily="34" charset="0"/>
                <a:cs typeface="Arial" panose="020B0604020202020204" pitchFamily="34" charset="0"/>
              </a:rPr>
              <a:t>Deben incorporarse los conceptos de prevalencia, control, protección y preservación de los recursos naturales y del ambiente como patrimonio fundamental de la nación.</a:t>
            </a:r>
          </a:p>
          <a:p>
            <a:pPr algn="just"/>
            <a:endParaRPr lang="es-CO" sz="2000" dirty="0">
              <a:solidFill>
                <a:srgbClr val="FF4F25"/>
              </a:solidFill>
              <a:latin typeface="Arial" panose="020B0604020202020204" pitchFamily="34" charset="0"/>
              <a:cs typeface="Arial" panose="020B0604020202020204" pitchFamily="34" charset="0"/>
            </a:endParaRPr>
          </a:p>
          <a:p>
            <a:pPr algn="just"/>
            <a:r>
              <a:rPr lang="es-CO" sz="2400" b="1" dirty="0">
                <a:solidFill>
                  <a:srgbClr val="FF4F25"/>
                </a:solidFill>
                <a:latin typeface="Arial" panose="020B0604020202020204" pitchFamily="34" charset="0"/>
                <a:cs typeface="Arial" panose="020B0604020202020204" pitchFamily="34" charset="0"/>
              </a:rPr>
              <a:t>3. ESPACIO PUBLICO.</a:t>
            </a:r>
          </a:p>
          <a:p>
            <a:pPr algn="just"/>
            <a:r>
              <a:rPr lang="es-CO" sz="2000" dirty="0">
                <a:solidFill>
                  <a:srgbClr val="FF4F25"/>
                </a:solidFill>
                <a:latin typeface="Arial" panose="020B0604020202020204" pitchFamily="34" charset="0"/>
                <a:cs typeface="Arial" panose="020B0604020202020204" pitchFamily="34" charset="0"/>
              </a:rPr>
              <a:t>Debe incorporarse el concepto de prevalencia del espacio público en la planeación del desarrollo regional y urbano, como elemento estructurador del bien colectivo y ordenador del bien privado. Debe también establecerse el derecho al uso, goce y disfrute y el deber de conservar el espacio público por parte de la comunidad y el correlativo del Estado de generar, proteger y vigilar el espacio público o colectivo</a:t>
            </a:r>
            <a:r>
              <a:rPr lang="es-CO" sz="2000" dirty="0">
                <a:solidFill>
                  <a:srgbClr val="FF33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5917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34" y="-19697"/>
            <a:ext cx="10290220" cy="69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873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82040" y="598593"/>
            <a:ext cx="9890760" cy="5816977"/>
          </a:xfrm>
          <a:prstGeom prst="rect">
            <a:avLst/>
          </a:prstGeom>
        </p:spPr>
        <p:txBody>
          <a:bodyPr wrap="square">
            <a:spAutoFit/>
          </a:bodyPr>
          <a:lstStyle/>
          <a:p>
            <a:pPr algn="just">
              <a:spcAft>
                <a:spcPts val="0"/>
              </a:spcAft>
            </a:pPr>
            <a:r>
              <a:rPr lang="es-ES" sz="2400" b="1" dirty="0">
                <a:solidFill>
                  <a:srgbClr val="FF4F25"/>
                </a:solidFill>
                <a:latin typeface="Arial" panose="020B0604020202020204" pitchFamily="34" charset="0"/>
                <a:ea typeface="Times New Roman" panose="02020603050405020304" pitchFamily="18" charset="0"/>
                <a:cs typeface="Arial" panose="020B0604020202020204" pitchFamily="34" charset="0"/>
              </a:rPr>
              <a:t>4. </a:t>
            </a:r>
            <a:r>
              <a:rPr lang="es-ES" sz="2400" b="1" dirty="0" smtClean="0">
                <a:solidFill>
                  <a:srgbClr val="FF4F25"/>
                </a:solidFill>
                <a:latin typeface="Arial" panose="020B0604020202020204" pitchFamily="34" charset="0"/>
                <a:ea typeface="Times New Roman" panose="02020603050405020304" pitchFamily="18" charset="0"/>
                <a:cs typeface="Arial" panose="020B0604020202020204" pitchFamily="34" charset="0"/>
              </a:rPr>
              <a:t>PATRIMONIO CULTURALE </a:t>
            </a:r>
            <a:r>
              <a:rPr lang="es-ES" sz="2400" b="1" dirty="0">
                <a:solidFill>
                  <a:srgbClr val="FF4F25"/>
                </a:solidFill>
                <a:latin typeface="Arial" panose="020B0604020202020204" pitchFamily="34" charset="0"/>
                <a:ea typeface="Times New Roman" panose="02020603050405020304" pitchFamily="18" charset="0"/>
                <a:cs typeface="Arial" panose="020B0604020202020204" pitchFamily="34" charset="0"/>
              </a:rPr>
              <a:t>HISTORICO.</a:t>
            </a:r>
            <a:endParaRPr lang="es-CO" sz="24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Deben incluirse medidas de control, protección, defensa y conservación del patrimonio cultural e histórico, así como el derecho del ciudadano al uso y disfrute de este patrimonio. Así mismo, debe incorporarse la obligación de las autoridades de fomentar el desarrollo de la cultura, la ciencia y la tecnología, de estimular la investigación</a:t>
            </a:r>
            <a:endParaRPr lang="es-CO" sz="20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y de su divulgación permanente a nivel nacional e internacional.</a:t>
            </a:r>
            <a:endParaRPr lang="es-CO" sz="20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 </a:t>
            </a:r>
            <a:endParaRPr lang="es-CO" sz="20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400" b="1" dirty="0">
                <a:solidFill>
                  <a:srgbClr val="FF4F25"/>
                </a:solidFill>
                <a:latin typeface="Arial" panose="020B0604020202020204" pitchFamily="34" charset="0"/>
                <a:ea typeface="Times New Roman" panose="02020603050405020304" pitchFamily="18" charset="0"/>
                <a:cs typeface="Arial" panose="020B0604020202020204" pitchFamily="34" charset="0"/>
              </a:rPr>
              <a:t>5. VIVIENDA Y ASENTAMIENTOS HUMANOS.</a:t>
            </a:r>
            <a:endParaRPr lang="es-CO" sz="24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Debe incorporarse el concepto de la vivienda habitable como derecho de la familia, núcleo básico de la sociedad, con el </a:t>
            </a:r>
            <a:r>
              <a:rPr lang="es-ES" sz="2000" dirty="0" smtClean="0">
                <a:solidFill>
                  <a:srgbClr val="FF4F25"/>
                </a:solidFill>
                <a:latin typeface="Arial" panose="020B0604020202020204" pitchFamily="34" charset="0"/>
                <a:ea typeface="Times New Roman" panose="02020603050405020304" pitchFamily="18" charset="0"/>
                <a:cs typeface="Arial" panose="020B0604020202020204" pitchFamily="34" charset="0"/>
              </a:rPr>
              <a:t>fin </a:t>
            </a: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de lograr su </a:t>
            </a:r>
            <a:r>
              <a:rPr lang="es-ES" sz="2000" dirty="0" smtClean="0">
                <a:solidFill>
                  <a:srgbClr val="FF4F25"/>
                </a:solidFill>
                <a:latin typeface="Arial" panose="020B0604020202020204" pitchFamily="34" charset="0"/>
                <a:ea typeface="Times New Roman" panose="02020603050405020304" pitchFamily="18" charset="0"/>
                <a:cs typeface="Arial" panose="020B0604020202020204" pitchFamily="34" charset="0"/>
              </a:rPr>
              <a:t>desarrollo </a:t>
            </a: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armónico en comunidad.</a:t>
            </a:r>
            <a:endParaRPr lang="es-CO" sz="20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 </a:t>
            </a:r>
            <a:endParaRPr lang="es-CO" sz="20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400" b="1" dirty="0">
                <a:solidFill>
                  <a:srgbClr val="FF4F25"/>
                </a:solidFill>
                <a:latin typeface="Arial" panose="020B0604020202020204" pitchFamily="34" charset="0"/>
                <a:ea typeface="Times New Roman" panose="02020603050405020304" pitchFamily="18" charset="0"/>
                <a:cs typeface="Arial" panose="020B0604020202020204" pitchFamily="34" charset="0"/>
              </a:rPr>
              <a:t>6. COLEGIATURA PROFESIONAL.</a:t>
            </a:r>
            <a:endParaRPr lang="es-CO" sz="2400" dirty="0">
              <a:solidFill>
                <a:srgbClr val="FF4F2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Debe consagrarse el concepto de colegiatura profesional para permitir la organización, control y vigilancia del ejercicio de las profesiones liberales, la protección de los servicios a la comunidad, mediante la delegación de funciones por parte del Estado </a:t>
            </a:r>
            <a:r>
              <a:rPr lang="es-ES" sz="2000" dirty="0" smtClean="0">
                <a:solidFill>
                  <a:srgbClr val="FF4F25"/>
                </a:solidFill>
                <a:latin typeface="Arial" panose="020B0604020202020204" pitchFamily="34" charset="0"/>
                <a:ea typeface="Times New Roman" panose="02020603050405020304" pitchFamily="18" charset="0"/>
                <a:cs typeface="Arial" panose="020B0604020202020204" pitchFamily="34" charset="0"/>
              </a:rPr>
              <a:t>en organizaciones </a:t>
            </a:r>
            <a:r>
              <a:rPr lang="es-ES" sz="2000" dirty="0">
                <a:solidFill>
                  <a:srgbClr val="FF4F25"/>
                </a:solidFill>
                <a:latin typeface="Arial" panose="020B0604020202020204" pitchFamily="34" charset="0"/>
                <a:ea typeface="Times New Roman" panose="02020603050405020304" pitchFamily="18" charset="0"/>
                <a:cs typeface="Arial" panose="020B0604020202020204" pitchFamily="34" charset="0"/>
              </a:rPr>
              <a:t>privadas conformadas en colegios profesionales</a:t>
            </a:r>
            <a:r>
              <a:rPr lang="es-ES" sz="2000" dirty="0" smtClean="0">
                <a:solidFill>
                  <a:srgbClr val="FF4F25"/>
                </a:solidFill>
                <a:latin typeface="Arial" panose="020B0604020202020204" pitchFamily="34" charset="0"/>
                <a:ea typeface="Times New Roman" panose="02020603050405020304" pitchFamily="18" charset="0"/>
                <a:cs typeface="Arial" panose="020B0604020202020204" pitchFamily="34" charset="0"/>
              </a:rPr>
              <a:t>.</a:t>
            </a:r>
            <a:r>
              <a:rPr lang="es-ES" sz="1900" dirty="0" smtClean="0">
                <a:solidFill>
                  <a:srgbClr val="FF4F25"/>
                </a:solidFill>
                <a:latin typeface="Arial" panose="020B0604020202020204" pitchFamily="34" charset="0"/>
                <a:ea typeface="Times New Roman" panose="02020603050405020304" pitchFamily="18" charset="0"/>
              </a:rPr>
              <a:t> </a:t>
            </a:r>
            <a:endParaRPr lang="es-CO" sz="1900" dirty="0">
              <a:solidFill>
                <a:srgbClr val="FF4F25"/>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293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66844" y="142853"/>
            <a:ext cx="8858312" cy="2308324"/>
          </a:xfrm>
          <a:prstGeom prst="rect">
            <a:avLst/>
          </a:prstGeom>
        </p:spPr>
        <p:txBody>
          <a:bodyPr wrap="square">
            <a:spAutoFit/>
          </a:bodyPr>
          <a:lstStyle/>
          <a:p>
            <a:r>
              <a:rPr lang="es-CO" sz="2600" b="1" dirty="0">
                <a:solidFill>
                  <a:srgbClr val="F8A15A"/>
                </a:solidFill>
              </a:rPr>
              <a:t>UIA ACCORD ON RECOMMENDED INTERNATIONAL STANDARDS OF PROFESSIONALISM IN ARCHITECTURAL PRACTICE</a:t>
            </a:r>
          </a:p>
          <a:p>
            <a:endParaRPr lang="es-CO" sz="3200" b="1" dirty="0">
              <a:solidFill>
                <a:srgbClr val="F8A15A"/>
              </a:solidFill>
            </a:endParaRPr>
          </a:p>
          <a:p>
            <a:r>
              <a:rPr lang="es-CO" sz="6000" b="1" dirty="0" smtClean="0">
                <a:solidFill>
                  <a:srgbClr val="F8A15A"/>
                </a:solidFill>
              </a:rPr>
              <a:t>ACCORD</a:t>
            </a:r>
            <a:endParaRPr lang="es-CO" sz="6000" b="1" dirty="0">
              <a:solidFill>
                <a:srgbClr val="F8A15A"/>
              </a:solidFill>
            </a:endParaRPr>
          </a:p>
        </p:txBody>
      </p:sp>
      <p:sp>
        <p:nvSpPr>
          <p:cNvPr id="4" name="3 Rectángulo"/>
          <p:cNvSpPr/>
          <p:nvPr/>
        </p:nvSpPr>
        <p:spPr>
          <a:xfrm>
            <a:off x="1666844" y="2779372"/>
            <a:ext cx="8858312" cy="3662541"/>
          </a:xfrm>
          <a:prstGeom prst="rect">
            <a:avLst/>
          </a:prstGeom>
        </p:spPr>
        <p:txBody>
          <a:bodyPr wrap="square">
            <a:spAutoFit/>
          </a:bodyPr>
          <a:lstStyle/>
          <a:p>
            <a:pPr algn="just"/>
            <a:r>
              <a:rPr lang="en-US" sz="3200" b="1" dirty="0">
                <a:solidFill>
                  <a:srgbClr val="F8A15A"/>
                </a:solidFill>
              </a:rPr>
              <a:t>PREAMBLE</a:t>
            </a:r>
          </a:p>
          <a:p>
            <a:pPr algn="just"/>
            <a:r>
              <a:rPr lang="en-US" sz="2000" b="1" u="sng" dirty="0">
                <a:solidFill>
                  <a:srgbClr val="F8A15A"/>
                </a:solidFill>
              </a:rPr>
              <a:t>As professionals, architects have a primary duty of care to the communities they serve. This duty prevails over their personal interest and the interests of their clients. </a:t>
            </a:r>
          </a:p>
          <a:p>
            <a:pPr algn="just"/>
            <a:r>
              <a:rPr lang="en-US" sz="2000" dirty="0">
                <a:solidFill>
                  <a:srgbClr val="F8A15A"/>
                </a:solidFill>
              </a:rPr>
              <a:t>In a world where trade in professional services is rapidly increasing and architects are regularly serving communities other than their own, the International Union of Architects believes that there is a need for International Standards of Professionalism in Architectural Practice. </a:t>
            </a:r>
          </a:p>
          <a:p>
            <a:pPr algn="just"/>
            <a:r>
              <a:rPr lang="en-US" sz="2000" b="1" u="sng" dirty="0">
                <a:solidFill>
                  <a:srgbClr val="F8A15A"/>
                </a:solidFill>
              </a:rPr>
              <a:t>Architects who meet the standards defined in this Accord will, by virtue of their education, competence and ethical behavior, be capable of protecting the best interests of the communities they serve.</a:t>
            </a:r>
            <a:endParaRPr lang="es-CO" sz="2000" b="1" u="sng" dirty="0">
              <a:solidFill>
                <a:srgbClr val="F8A15A"/>
              </a:solidFill>
            </a:endParaRPr>
          </a:p>
        </p:txBody>
      </p:sp>
    </p:spTree>
    <p:extLst>
      <p:ext uri="{BB962C8B-B14F-4D97-AF65-F5344CB8AC3E}">
        <p14:creationId xmlns:p14="http://schemas.microsoft.com/office/powerpoint/2010/main" val="2170775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1666844" y="264772"/>
            <a:ext cx="8858312" cy="2554545"/>
          </a:xfrm>
          <a:prstGeom prst="rect">
            <a:avLst/>
          </a:prstGeom>
        </p:spPr>
        <p:txBody>
          <a:bodyPr wrap="square">
            <a:spAutoFit/>
          </a:bodyPr>
          <a:lstStyle/>
          <a:p>
            <a:r>
              <a:rPr lang="es-CO" sz="4000" b="1" dirty="0">
                <a:solidFill>
                  <a:srgbClr val="F8A15A"/>
                </a:solidFill>
              </a:rPr>
              <a:t>PRINCIPLES OF PROFESSIONALISM</a:t>
            </a:r>
          </a:p>
          <a:p>
            <a:pPr algn="just"/>
            <a:r>
              <a:rPr lang="en-US" sz="2000" b="1" u="sng" dirty="0">
                <a:solidFill>
                  <a:srgbClr val="F8A15A"/>
                </a:solidFill>
              </a:rPr>
              <a:t>Members of the architectural profession are dedicated to standards of professionalism, integrity, and competence, and thereby bring to society unique skills and aptitudes essential to the sustainable development of the built environment and the welfare of their societies and cultures.</a:t>
            </a:r>
            <a:r>
              <a:rPr lang="en-US" sz="2000" b="1" dirty="0">
                <a:solidFill>
                  <a:srgbClr val="F8A15A"/>
                </a:solidFill>
              </a:rPr>
              <a:t> </a:t>
            </a:r>
            <a:r>
              <a:rPr lang="en-US" sz="2000" dirty="0">
                <a:solidFill>
                  <a:srgbClr val="F8A15A"/>
                </a:solidFill>
              </a:rPr>
              <a:t>Principles of professionalism are established in legislation, as well as in codes of ethics and regulations defining professional conduct:</a:t>
            </a:r>
            <a:endParaRPr lang="es-CO" sz="2000" dirty="0">
              <a:solidFill>
                <a:srgbClr val="F8A15A"/>
              </a:solidFill>
            </a:endParaRPr>
          </a:p>
        </p:txBody>
      </p:sp>
      <p:sp>
        <p:nvSpPr>
          <p:cNvPr id="5" name="2 Rectángulo"/>
          <p:cNvSpPr/>
          <p:nvPr/>
        </p:nvSpPr>
        <p:spPr>
          <a:xfrm>
            <a:off x="1666844" y="5904566"/>
            <a:ext cx="8786874" cy="769441"/>
          </a:xfrm>
          <a:prstGeom prst="rect">
            <a:avLst/>
          </a:prstGeom>
        </p:spPr>
        <p:txBody>
          <a:bodyPr wrap="square">
            <a:spAutoFit/>
          </a:bodyPr>
          <a:lstStyle/>
          <a:p>
            <a:r>
              <a:rPr lang="en-US" sz="4400" b="1" dirty="0">
                <a:solidFill>
                  <a:srgbClr val="F8A15A"/>
                </a:solidFill>
              </a:rPr>
              <a:t>POLICY ISSUES </a:t>
            </a:r>
            <a:endParaRPr lang="es-CO" sz="4400" dirty="0">
              <a:solidFill>
                <a:srgbClr val="F8A15A"/>
              </a:solidFill>
            </a:endParaRPr>
          </a:p>
        </p:txBody>
      </p:sp>
    </p:spTree>
    <p:extLst>
      <p:ext uri="{BB962C8B-B14F-4D97-AF65-F5344CB8AC3E}">
        <p14:creationId xmlns:p14="http://schemas.microsoft.com/office/powerpoint/2010/main" val="285384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66844" y="142853"/>
            <a:ext cx="8858312" cy="6370975"/>
          </a:xfrm>
          <a:prstGeom prst="rect">
            <a:avLst/>
          </a:prstGeom>
        </p:spPr>
        <p:txBody>
          <a:bodyPr wrap="square">
            <a:spAutoFit/>
          </a:bodyPr>
          <a:lstStyle/>
          <a:p>
            <a:r>
              <a:rPr lang="en-US" sz="2400" b="1" dirty="0">
                <a:solidFill>
                  <a:srgbClr val="F8A15A"/>
                </a:solidFill>
              </a:rPr>
              <a:t>PRACTICE OF ARCHITECTURE</a:t>
            </a:r>
          </a:p>
          <a:p>
            <a:r>
              <a:rPr lang="en-US" sz="2400" b="1" dirty="0">
                <a:solidFill>
                  <a:srgbClr val="F8A15A"/>
                </a:solidFill>
              </a:rPr>
              <a:t>ARCHITECT</a:t>
            </a:r>
          </a:p>
          <a:p>
            <a:r>
              <a:rPr lang="en-US" sz="2400" b="1" dirty="0">
                <a:solidFill>
                  <a:srgbClr val="F8A15A"/>
                </a:solidFill>
              </a:rPr>
              <a:t>FUNDAMENTAL REQUIREMENTS OF AN ARCHITECT</a:t>
            </a:r>
          </a:p>
          <a:p>
            <a:r>
              <a:rPr lang="en-US" sz="2400" b="1" dirty="0">
                <a:solidFill>
                  <a:srgbClr val="F8A15A"/>
                </a:solidFill>
              </a:rPr>
              <a:t>EDUCATION</a:t>
            </a:r>
          </a:p>
          <a:p>
            <a:r>
              <a:rPr lang="en-US" sz="2400" b="1" dirty="0">
                <a:solidFill>
                  <a:srgbClr val="F8A15A"/>
                </a:solidFill>
              </a:rPr>
              <a:t>ACCREDITATION/VALIDATION/RECOGNITION</a:t>
            </a:r>
          </a:p>
          <a:p>
            <a:r>
              <a:rPr lang="en-US" sz="2400" b="1" dirty="0">
                <a:solidFill>
                  <a:srgbClr val="F8A15A"/>
                </a:solidFill>
              </a:rPr>
              <a:t>PRACTICAL EXPERIENCE/TRAINING/INTERNSHIP</a:t>
            </a:r>
          </a:p>
          <a:p>
            <a:r>
              <a:rPr lang="en-US" sz="2400" b="1" dirty="0">
                <a:solidFill>
                  <a:srgbClr val="F8A15A"/>
                </a:solidFill>
              </a:rPr>
              <a:t>DEMONSTRATION OF PROFESSIONAL KNOWLEDGE AND ABILITY</a:t>
            </a:r>
          </a:p>
          <a:p>
            <a:r>
              <a:rPr lang="en-US" sz="2400" b="1" dirty="0">
                <a:solidFill>
                  <a:srgbClr val="F8A15A"/>
                </a:solidFill>
              </a:rPr>
              <a:t>REGISTRATION/LICENSING/CERTIFICATION</a:t>
            </a:r>
          </a:p>
          <a:p>
            <a:r>
              <a:rPr lang="en-US" sz="2400" b="1" dirty="0">
                <a:solidFill>
                  <a:srgbClr val="F8A15A"/>
                </a:solidFill>
              </a:rPr>
              <a:t>PROCUREMENT</a:t>
            </a:r>
          </a:p>
          <a:p>
            <a:r>
              <a:rPr lang="en-US" sz="2400" b="1" dirty="0">
                <a:solidFill>
                  <a:srgbClr val="F8A15A"/>
                </a:solidFill>
              </a:rPr>
              <a:t>ETHICS AND CONDUCT</a:t>
            </a:r>
          </a:p>
          <a:p>
            <a:r>
              <a:rPr lang="en-US" sz="2400" b="1" dirty="0">
                <a:solidFill>
                  <a:srgbClr val="F8A15A"/>
                </a:solidFill>
              </a:rPr>
              <a:t>CONTINUING PROFESSIONAL DEVELOPMENT</a:t>
            </a:r>
          </a:p>
          <a:p>
            <a:r>
              <a:rPr lang="en-US" sz="2400" b="1" dirty="0">
                <a:solidFill>
                  <a:srgbClr val="F8A15A"/>
                </a:solidFill>
              </a:rPr>
              <a:t>SCOPE OF PRACTICE</a:t>
            </a:r>
          </a:p>
          <a:p>
            <a:r>
              <a:rPr lang="en-US" sz="2400" b="1" dirty="0">
                <a:solidFill>
                  <a:srgbClr val="F8A15A"/>
                </a:solidFill>
              </a:rPr>
              <a:t>FORM OF PRACTICE</a:t>
            </a:r>
          </a:p>
          <a:p>
            <a:r>
              <a:rPr lang="en-US" sz="2400" b="1" dirty="0">
                <a:solidFill>
                  <a:srgbClr val="F8A15A"/>
                </a:solidFill>
              </a:rPr>
              <a:t>PRACTICE IN A HOST NATION</a:t>
            </a:r>
          </a:p>
          <a:p>
            <a:r>
              <a:rPr lang="en-US" sz="2400" b="1" dirty="0">
                <a:solidFill>
                  <a:srgbClr val="F8A15A"/>
                </a:solidFill>
              </a:rPr>
              <a:t>INTELLECTUAL PROPERTY AND COPYRIGHT</a:t>
            </a:r>
          </a:p>
          <a:p>
            <a:r>
              <a:rPr lang="en-US" sz="2400" b="1" dirty="0">
                <a:solidFill>
                  <a:srgbClr val="F8A15A"/>
                </a:solidFill>
              </a:rPr>
              <a:t>ROLE OF PROFESSIONAL INSTITUTES OF ARCHITECTS</a:t>
            </a:r>
          </a:p>
          <a:p>
            <a:r>
              <a:rPr lang="en-US" sz="2400" b="1" dirty="0">
                <a:solidFill>
                  <a:srgbClr val="F8A15A"/>
                </a:solidFill>
              </a:rPr>
              <a:t>BUILDING PROJECT DELIVERY SYSTEMS</a:t>
            </a:r>
            <a:endParaRPr lang="es-CO" sz="2400" b="1" dirty="0">
              <a:solidFill>
                <a:srgbClr val="F8A15A"/>
              </a:solidFill>
            </a:endParaRPr>
          </a:p>
        </p:txBody>
      </p:sp>
    </p:spTree>
    <p:extLst>
      <p:ext uri="{BB962C8B-B14F-4D97-AF65-F5344CB8AC3E}">
        <p14:creationId xmlns:p14="http://schemas.microsoft.com/office/powerpoint/2010/main" val="2302503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11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PAA-10-SCA-Medellin-Oct2010-XXIIBCA-APFPAA10-MAP10-VIIBIAU\101MSDCF SCA-FPAA MedellínOct2010\Peñalosa-Fajardo Medellin 2010\DSC08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825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FPAA-10-SCA-Medellin-Oct2010-XXIIBCA-APFPAA10-MAP10-VIIBIAU\101MSDCF SCA-FPAA MedellínOct2010\Peñalosa-Fajardo Medellin 2010\DSC089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3" y="-1661160"/>
            <a:ext cx="11036745" cy="82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764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FPAA-10-SCA-Medellin-Oct2010-XXIIBCA-APFPAA10-MAP10-VIIBIAU\101MSDCF SCA-FPAA MedellínOct2010\Peñalosa-Fajardo Medellin 2010\DSC08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415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FPAA-10-SCA-Medellin-Oct2010-XXIIBCA-APFPAA10-MAP10-VIIBIAU\101MSDCF SCA-FPAA MedellínOct2010\Peñalosa-Fajardo Medellin 2010\DSC089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960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FPAA-10-SCA-Medellin-Oct2010-XXIIBCA-APFPAA10-MAP10-VIIBIAU\101MSDCF SCA-FPAA MedellínOct2010\Peñalosa-Fajardo Medellin 2010\DSC08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5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Mis documentos\FPAA suramer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15" y="1"/>
            <a:ext cx="102302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93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FPAA-10-SCA-Medellin-Oct2010-XXIIBCA-APFPAA10-MAP10-VIIBIAU\101MSDCF SCA-FPAA MedellínOct2010\Peñalosa-Fajardo Medellin 2010\DSC089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009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FPAA-10-SCA-Medellin-Oct2010-XXIIBCA-APFPAA10-MAP10-VIIBIAU\101MSDCF SCA-FPAA MedellínOct2010\Peñalosa-Fajardo Medellin 2010\DSC089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568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FPAA-10-SCA-Medellin-Oct2010-XXIIBCA-APFPAA10-MAP10-VIIBIAU\101MSDCF SCA-FPAA MedellínOct2010\Peñalosa-Fajardo Medellin 2010\DSC08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764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FPAA-10-SCA-Medellin-Oct2010-XXIIBCA-APFPAA10-MAP10-VIIBIAU\101MSDCF SCA-FPAA MedellínOct2010\Peñalosa-Fajardo Medellin 2010\DSC08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301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FPAA-10-SCA-Medellin-Oct2010-XXIIBCA-APFPAA10-MAP10-VIIBIAU\101MSDCF SCA-FPAA MedellínOct2010\Peñalosa-Fajardo Medellin 2010\DSC08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69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52563" y="4929189"/>
            <a:ext cx="9144001" cy="708025"/>
          </a:xfrm>
          <a:prstGeom prst="rect">
            <a:avLst/>
          </a:prstGeom>
          <a:noFill/>
        </p:spPr>
        <p:txBody>
          <a:bodyPr>
            <a:spAutoFit/>
          </a:bodyPr>
          <a:lstStyle/>
          <a:p>
            <a:pPr algn="ctr">
              <a:defRPr/>
            </a:pPr>
            <a:r>
              <a:rPr lang="es-CO" sz="4000" b="1" dirty="0">
                <a:solidFill>
                  <a:schemeClr val="accent2"/>
                </a:solidFill>
                <a:latin typeface="Tahoma" pitchFamily="34" charset="0"/>
                <a:ea typeface="Tahoma" pitchFamily="34" charset="0"/>
                <a:cs typeface="Tahoma" pitchFamily="34" charset="0"/>
              </a:rPr>
              <a:t>ASAMBLEA PLENA</a:t>
            </a:r>
          </a:p>
        </p:txBody>
      </p:sp>
      <p:sp>
        <p:nvSpPr>
          <p:cNvPr id="3" name="2 CuadroTexto"/>
          <p:cNvSpPr txBox="1"/>
          <p:nvPr/>
        </p:nvSpPr>
        <p:spPr>
          <a:xfrm>
            <a:off x="4186238" y="5619750"/>
            <a:ext cx="3695700" cy="738188"/>
          </a:xfrm>
          <a:prstGeom prst="rect">
            <a:avLst/>
          </a:prstGeom>
          <a:noFill/>
        </p:spPr>
        <p:txBody>
          <a:bodyPr wrap="none">
            <a:spAutoFit/>
          </a:bodyPr>
          <a:lstStyle/>
          <a:p>
            <a:pPr>
              <a:defRPr/>
            </a:pPr>
            <a:r>
              <a:rPr lang="es-CO" sz="2400" b="1" dirty="0">
                <a:solidFill>
                  <a:schemeClr val="accent2"/>
                </a:solidFill>
                <a:latin typeface="Tahoma" pitchFamily="34" charset="0"/>
                <a:ea typeface="Tahoma" pitchFamily="34" charset="0"/>
                <a:cs typeface="Tahoma" pitchFamily="34" charset="0"/>
              </a:rPr>
              <a:t>MEDELLÍN, COLOMBIA</a:t>
            </a:r>
          </a:p>
          <a:p>
            <a:pPr algn="ctr">
              <a:defRPr/>
            </a:pPr>
            <a:r>
              <a:rPr lang="es-CO" b="1" dirty="0">
                <a:solidFill>
                  <a:schemeClr val="accent2"/>
                </a:solidFill>
                <a:latin typeface="Tahoma" pitchFamily="34" charset="0"/>
                <a:ea typeface="Tahoma" pitchFamily="34" charset="0"/>
                <a:cs typeface="Tahoma" pitchFamily="34" charset="0"/>
              </a:rPr>
              <a:t>OCTUBRE 2010</a:t>
            </a:r>
          </a:p>
        </p:txBody>
      </p:sp>
      <p:sp>
        <p:nvSpPr>
          <p:cNvPr id="4" name="3 CuadroTexto"/>
          <p:cNvSpPr txBox="1"/>
          <p:nvPr/>
        </p:nvSpPr>
        <p:spPr>
          <a:xfrm>
            <a:off x="1595438" y="1928813"/>
            <a:ext cx="8996362" cy="400050"/>
          </a:xfrm>
          <a:prstGeom prst="rect">
            <a:avLst/>
          </a:prstGeom>
          <a:noFill/>
        </p:spPr>
        <p:txBody>
          <a:bodyPr wrap="none">
            <a:spAutoFit/>
          </a:bodyPr>
          <a:lstStyle/>
          <a:p>
            <a:pPr algn="ctr">
              <a:defRPr/>
            </a:pPr>
            <a:r>
              <a:rPr lang="es-CO" sz="2000" b="1" dirty="0">
                <a:solidFill>
                  <a:schemeClr val="accent2"/>
                </a:solidFill>
                <a:latin typeface="Tahoma" pitchFamily="34" charset="0"/>
                <a:ea typeface="Tahoma" pitchFamily="34" charset="0"/>
                <a:cs typeface="Tahoma" pitchFamily="34" charset="0"/>
              </a:rPr>
              <a:t>FEDERACIÓN PANAMERICANA DE ASOCIACIONES DE ARQUITECTOS</a:t>
            </a:r>
          </a:p>
        </p:txBody>
      </p:sp>
      <p:sp>
        <p:nvSpPr>
          <p:cNvPr id="5" name="4 CuadroTexto"/>
          <p:cNvSpPr txBox="1"/>
          <p:nvPr/>
        </p:nvSpPr>
        <p:spPr>
          <a:xfrm>
            <a:off x="4975225" y="857250"/>
            <a:ext cx="2192338" cy="1016000"/>
          </a:xfrm>
          <a:prstGeom prst="rect">
            <a:avLst/>
          </a:prstGeom>
          <a:noFill/>
        </p:spPr>
        <p:txBody>
          <a:bodyPr wrap="none">
            <a:spAutoFit/>
          </a:bodyPr>
          <a:lstStyle/>
          <a:p>
            <a:pPr>
              <a:defRPr/>
            </a:pPr>
            <a:r>
              <a:rPr lang="es-CO" sz="6000" b="1" dirty="0">
                <a:solidFill>
                  <a:schemeClr val="accent2"/>
                </a:solidFill>
                <a:latin typeface="Tahoma" pitchFamily="34" charset="0"/>
                <a:ea typeface="Tahoma" pitchFamily="34" charset="0"/>
                <a:cs typeface="Tahoma" pitchFamily="34" charset="0"/>
              </a:rPr>
              <a:t>FPAA</a:t>
            </a:r>
          </a:p>
        </p:txBody>
      </p:sp>
      <p:sp>
        <p:nvSpPr>
          <p:cNvPr id="6" name="5 CuadroTexto"/>
          <p:cNvSpPr txBox="1"/>
          <p:nvPr/>
        </p:nvSpPr>
        <p:spPr>
          <a:xfrm>
            <a:off x="1524001" y="3429001"/>
            <a:ext cx="9144000" cy="1200329"/>
          </a:xfrm>
          <a:prstGeom prst="rect">
            <a:avLst/>
          </a:prstGeom>
          <a:noFill/>
        </p:spPr>
        <p:txBody>
          <a:bodyPr wrap="square" rtlCol="0">
            <a:spAutoFit/>
          </a:bodyPr>
          <a:lstStyle/>
          <a:p>
            <a:pPr algn="ctr"/>
            <a:r>
              <a:rPr lang="es-CO" sz="3200" b="1" dirty="0">
                <a:solidFill>
                  <a:schemeClr val="accent2"/>
                </a:solidFill>
                <a:latin typeface="Tahoma" pitchFamily="34" charset="0"/>
                <a:ea typeface="Tahoma" pitchFamily="34" charset="0"/>
                <a:cs typeface="Tahoma" pitchFamily="34" charset="0"/>
              </a:rPr>
              <a:t>PRESENTACION DEL CONGRESO </a:t>
            </a:r>
            <a:r>
              <a:rPr lang="es-CO" sz="3200" b="1" dirty="0" smtClean="0">
                <a:solidFill>
                  <a:schemeClr val="accent2"/>
                </a:solidFill>
                <a:latin typeface="Tahoma" pitchFamily="34" charset="0"/>
                <a:ea typeface="Tahoma" pitchFamily="34" charset="0"/>
                <a:cs typeface="Tahoma" pitchFamily="34" charset="0"/>
              </a:rPr>
              <a:t>UIA 2017</a:t>
            </a:r>
            <a:endParaRPr lang="es-CO" sz="3200" b="1" dirty="0">
              <a:solidFill>
                <a:schemeClr val="accent2"/>
              </a:solidFill>
              <a:latin typeface="Tahoma" pitchFamily="34" charset="0"/>
              <a:ea typeface="Tahoma" pitchFamily="34" charset="0"/>
              <a:cs typeface="Tahoma" pitchFamily="34" charset="0"/>
            </a:endParaRPr>
          </a:p>
          <a:p>
            <a:pPr algn="ctr"/>
            <a:r>
              <a:rPr lang="es-CO" sz="4000" b="1" dirty="0">
                <a:solidFill>
                  <a:schemeClr val="accent2"/>
                </a:solidFill>
                <a:latin typeface="Tahoma" pitchFamily="34" charset="0"/>
                <a:ea typeface="Tahoma" pitchFamily="34" charset="0"/>
                <a:cs typeface="Tahoma" pitchFamily="34" charset="0"/>
              </a:rPr>
              <a:t>SEOUL,  COREA DEL SUR</a:t>
            </a:r>
          </a:p>
        </p:txBody>
      </p:sp>
    </p:spTree>
    <p:extLst>
      <p:ext uri="{BB962C8B-B14F-4D97-AF65-F5344CB8AC3E}">
        <p14:creationId xmlns:p14="http://schemas.microsoft.com/office/powerpoint/2010/main" val="210145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FPAA-10-SCA-Medellin-Oct2010-XXIIBCA-APFPAA10-MAP10-VIIBIAU\101MSDCF SCA-FPAA MedellínOct2010\FPAA-10-AP Medellin 2010\DSC09109.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15202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FPAA-10-SCA-Medellin-Oct2010-XXIIBCA-APFPAA10-MAP10-VIIBIAU\101MSDCF SCA-FPAA MedellínOct2010\FPAA-10-AP Medellin 2010\DSC09110.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210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FPAA-10-SCA-Medellin-Oct2010-XXIIBCA-APFPAA10-MAP10-VIIBIAU\101MSDCF SCA-FPAA MedellínOct2010\FPAA-10-AP Medellin 2010\DSC09114.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189597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FPAA-10-SCA-Medellin-Oct2010-XXIIBCA-APFPAA10-MAP10-VIIBIAU\101MSDCF SCA-FPAA MedellínOct2010\FPAA-10-AP Medellin 2010\DSC09122.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56983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32" y="-16021"/>
            <a:ext cx="10335900" cy="68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09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FPAA-10-SCA-Medellin-Oct2010-XXIIBCA-APFPAA10-MAP10-VIIBIAU\101MSDCF SCA-FPAA MedellínOct2010\FPAA-10-AP Medellin 2010\DSC09123.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1773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FPAA-10-SCA-Medellin-Oct2010-XXIIBCA-APFPAA10-MAP10-VIIBIAU\101MSDCF SCA-FPAA MedellínOct2010\FPAA-10-AP Medellin 2010\DSC09125.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54877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FPAA-10-SCA-Medellin-Oct2010-XXIIBCA-APFPAA10-MAP10-VIIBIAU\101MSDCF SCA-FPAA MedellínOct2010\FPAA-10-AP Medellin 2010\DSC09126.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88226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FPAA-10-SCA-Medellin-Oct2010-XXIIBCA-APFPAA10-MAP10-VIIBIAU\101MSDCF SCA-FPAA MedellínOct2010\FPAA-10-AP Medellin 2010\DSC09127.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94388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FPAA-10-SCA-Medellin-Oct2010-XXIIBCA-APFPAA10-MAP10-VIIBIAU\101MSDCF SCA-FPAA MedellínOct2010\FPAA-10-AP Medellin 2010\DSC09128.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873645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FPAA-10-SCA-Medellin-Oct2010-XXIIBCA-APFPAA10-MAP10-VIIBIAU\101MSDCF SCA-FPAA MedellínOct2010\FPAA-10-AP Medellin 2010\DSC09129.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18267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FPAA-10-SCA-Medellin-Oct2010-XXIIBCA-APFPAA10-MAP10-VIIBIAU\101MSDCF SCA-FPAA MedellínOct2010\FPAA-10-AP Medellin 2010\DSC09130.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26069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FPAA-10-SCA-Medellin-Oct2010-XXIIBCA-APFPAA10-MAP10-VIIBIAU\101MSDCF SCA-FPAA MedellínOct2010\FPAA-10-AP Medellin 2010\DSC09131.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70692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FPAA-10-SCA-Medellin-Oct2010-XXIIBCA-APFPAA10-MAP10-VIIBIAU\101MSDCF SCA-FPAA MedellínOct2010\FPAA-10-AP Medellin 2010\DSC09134.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75019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FPAA-10-SCA-Medellin-Oct2010-XXIIBCA-APFPAA10-MAP10-VIIBIAU\101MSDCF SCA-FPAA MedellínOct2010\FPAA-10-AP Medellin 2010\DSC09136.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2815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80160" y="167640"/>
            <a:ext cx="10012680" cy="6678751"/>
          </a:xfrm>
          <a:prstGeom prst="rect">
            <a:avLst/>
          </a:prstGeom>
          <a:noFill/>
        </p:spPr>
        <p:txBody>
          <a:bodyPr wrap="square" rtlCol="0">
            <a:spAutoFit/>
          </a:bodyPr>
          <a:lstStyle/>
          <a:p>
            <a:r>
              <a:rPr lang="es-CO" sz="2800" b="1" dirty="0" smtClean="0">
                <a:solidFill>
                  <a:schemeClr val="accent2"/>
                </a:solidFill>
              </a:rPr>
              <a:t>Sociedad Colombiana de Arquitectos, SCA</a:t>
            </a:r>
          </a:p>
          <a:p>
            <a:r>
              <a:rPr lang="es-CO" sz="2000" dirty="0" smtClean="0">
                <a:solidFill>
                  <a:schemeClr val="accent2"/>
                </a:solidFill>
                <a:hlinkClick r:id="rId2"/>
              </a:rPr>
              <a:t>	</a:t>
            </a:r>
            <a:r>
              <a:rPr lang="es-CO" sz="2400" dirty="0" smtClean="0">
                <a:solidFill>
                  <a:schemeClr val="accent2"/>
                </a:solidFill>
                <a:hlinkClick r:id="rId2"/>
              </a:rPr>
              <a:t>http://www.sociedadcolombianadearquitectos.org</a:t>
            </a:r>
            <a:endParaRPr lang="es-CO" sz="2400" dirty="0" smtClean="0">
              <a:solidFill>
                <a:schemeClr val="accent2"/>
              </a:solidFill>
            </a:endParaRPr>
          </a:p>
          <a:p>
            <a:r>
              <a:rPr lang="es-CO" sz="2000" dirty="0" smtClean="0"/>
              <a:t>	</a:t>
            </a:r>
            <a:r>
              <a:rPr lang="es-CO" sz="2000" dirty="0" smtClean="0">
                <a:solidFill>
                  <a:schemeClr val="accent2"/>
                </a:solidFill>
              </a:rPr>
              <a:t>Fundada en 1934</a:t>
            </a:r>
          </a:p>
          <a:p>
            <a:r>
              <a:rPr lang="es-CO" sz="2000" dirty="0">
                <a:solidFill>
                  <a:schemeClr val="accent2"/>
                </a:solidFill>
              </a:rPr>
              <a:t>	</a:t>
            </a:r>
            <a:r>
              <a:rPr lang="es-CO" sz="2000" dirty="0" smtClean="0">
                <a:solidFill>
                  <a:schemeClr val="accent2"/>
                </a:solidFill>
              </a:rPr>
              <a:t>Promovió la creación de la Facultad de Arquitectura en 1936</a:t>
            </a:r>
          </a:p>
          <a:p>
            <a:r>
              <a:rPr lang="es-CO" sz="2000" dirty="0">
                <a:solidFill>
                  <a:schemeClr val="accent2"/>
                </a:solidFill>
              </a:rPr>
              <a:t>	</a:t>
            </a:r>
            <a:r>
              <a:rPr lang="es-CO" sz="2000" dirty="0" smtClean="0">
                <a:solidFill>
                  <a:schemeClr val="accent2"/>
                </a:solidFill>
              </a:rPr>
              <a:t>Participó en la formación de Técnicos y Tecnólogos de la Construcción desde 1935</a:t>
            </a:r>
          </a:p>
          <a:p>
            <a:r>
              <a:rPr lang="es-CO" sz="2000" dirty="0">
                <a:solidFill>
                  <a:schemeClr val="accent2"/>
                </a:solidFill>
              </a:rPr>
              <a:t>	</a:t>
            </a:r>
            <a:r>
              <a:rPr lang="es-CO" sz="2000" dirty="0" smtClean="0">
                <a:solidFill>
                  <a:schemeClr val="accent2"/>
                </a:solidFill>
              </a:rPr>
              <a:t>Participó con la Sociedad Colombiana de Ingeniería en el COPNIA desde 1951</a:t>
            </a:r>
          </a:p>
          <a:p>
            <a:r>
              <a:rPr lang="es-CO" sz="2000" dirty="0">
                <a:solidFill>
                  <a:schemeClr val="accent2"/>
                </a:solidFill>
              </a:rPr>
              <a:t>	</a:t>
            </a:r>
            <a:r>
              <a:rPr lang="es-CO" sz="2000" dirty="0" smtClean="0">
                <a:solidFill>
                  <a:schemeClr val="accent2"/>
                </a:solidFill>
              </a:rPr>
              <a:t>Organizó la primera Bienal Colombiana de Arquitectura en 1962</a:t>
            </a:r>
          </a:p>
          <a:p>
            <a:r>
              <a:rPr lang="es-CO" sz="2000" dirty="0">
                <a:solidFill>
                  <a:schemeClr val="accent2"/>
                </a:solidFill>
              </a:rPr>
              <a:t>	</a:t>
            </a:r>
            <a:r>
              <a:rPr lang="es-CO" sz="2000" dirty="0" smtClean="0">
                <a:solidFill>
                  <a:schemeClr val="accent2"/>
                </a:solidFill>
              </a:rPr>
              <a:t>Es cuerpo Consultivo del Gobierno desde 1968</a:t>
            </a:r>
          </a:p>
          <a:p>
            <a:r>
              <a:rPr lang="es-CO" sz="2000" dirty="0">
                <a:solidFill>
                  <a:schemeClr val="accent2"/>
                </a:solidFill>
              </a:rPr>
              <a:t>	</a:t>
            </a:r>
            <a:r>
              <a:rPr lang="es-CO" sz="2000" dirty="0" smtClean="0">
                <a:solidFill>
                  <a:schemeClr val="accent2"/>
                </a:solidFill>
              </a:rPr>
              <a:t>Es miembro de la Federación Panamericana de Asociaciones de, Arquitectos FPAA</a:t>
            </a:r>
          </a:p>
          <a:p>
            <a:r>
              <a:rPr lang="es-CO" sz="2000" dirty="0" smtClean="0">
                <a:solidFill>
                  <a:schemeClr val="accent2"/>
                </a:solidFill>
              </a:rPr>
              <a:t>	Es miembro de la Unión Internacional de Arquitectos, UIA</a:t>
            </a:r>
          </a:p>
          <a:p>
            <a:r>
              <a:rPr lang="es-CO" sz="2000" dirty="0" smtClean="0">
                <a:solidFill>
                  <a:schemeClr val="accent2"/>
                </a:solidFill>
              </a:rPr>
              <a:t>	Es miembro activo del Colegio Máximo de Academias</a:t>
            </a:r>
          </a:p>
          <a:p>
            <a:r>
              <a:rPr lang="es-CO" sz="2000" dirty="0">
                <a:solidFill>
                  <a:schemeClr val="accent2"/>
                </a:solidFill>
              </a:rPr>
              <a:t>	</a:t>
            </a:r>
            <a:r>
              <a:rPr lang="es-CO" sz="2000" dirty="0" smtClean="0">
                <a:solidFill>
                  <a:schemeClr val="accent2"/>
                </a:solidFill>
              </a:rPr>
              <a:t>Participó en la organización, </a:t>
            </a:r>
            <a:r>
              <a:rPr lang="es-CO" sz="2000" dirty="0">
                <a:solidFill>
                  <a:schemeClr val="accent2"/>
                </a:solidFill>
              </a:rPr>
              <a:t>en </a:t>
            </a:r>
            <a:r>
              <a:rPr lang="es-CO" sz="2000" dirty="0" smtClean="0">
                <a:solidFill>
                  <a:schemeClr val="accent2"/>
                </a:solidFill>
              </a:rPr>
              <a:t>1984, de </a:t>
            </a:r>
            <a:r>
              <a:rPr lang="es-CO" sz="2000" dirty="0">
                <a:solidFill>
                  <a:schemeClr val="accent2"/>
                </a:solidFill>
              </a:rPr>
              <a:t>la </a:t>
            </a:r>
            <a:endParaRPr lang="es-CO" sz="2000" dirty="0" smtClean="0">
              <a:solidFill>
                <a:schemeClr val="accent2"/>
              </a:solidFill>
            </a:endParaRPr>
          </a:p>
          <a:p>
            <a:r>
              <a:rPr lang="es-CO" sz="2800" b="1" dirty="0" smtClean="0">
                <a:solidFill>
                  <a:schemeClr val="accent2"/>
                </a:solidFill>
              </a:rPr>
              <a:t>Asociación </a:t>
            </a:r>
            <a:r>
              <a:rPr lang="es-CO" sz="2800" b="1" dirty="0">
                <a:solidFill>
                  <a:schemeClr val="accent2"/>
                </a:solidFill>
              </a:rPr>
              <a:t>Colombiana de </a:t>
            </a:r>
            <a:r>
              <a:rPr lang="es-CO" sz="2800" b="1" dirty="0" smtClean="0">
                <a:solidFill>
                  <a:schemeClr val="accent2"/>
                </a:solidFill>
              </a:rPr>
              <a:t>Facultades </a:t>
            </a:r>
            <a:r>
              <a:rPr lang="es-CO" sz="2800" b="1" dirty="0">
                <a:solidFill>
                  <a:schemeClr val="accent2"/>
                </a:solidFill>
              </a:rPr>
              <a:t>de </a:t>
            </a:r>
            <a:r>
              <a:rPr lang="es-CO" sz="2800" b="1" dirty="0" smtClean="0">
                <a:solidFill>
                  <a:schemeClr val="accent2"/>
                </a:solidFill>
              </a:rPr>
              <a:t>Arquitectura</a:t>
            </a:r>
            <a:r>
              <a:rPr lang="es-CO" sz="2800" b="1" dirty="0">
                <a:solidFill>
                  <a:schemeClr val="accent2"/>
                </a:solidFill>
              </a:rPr>
              <a:t>, </a:t>
            </a:r>
            <a:r>
              <a:rPr lang="es-CO" sz="2800" b="1" dirty="0" smtClean="0">
                <a:solidFill>
                  <a:schemeClr val="accent2"/>
                </a:solidFill>
              </a:rPr>
              <a:t>ACFA</a:t>
            </a:r>
            <a:endParaRPr lang="es-CO" sz="2000" b="1" dirty="0">
              <a:solidFill>
                <a:schemeClr val="accent2"/>
              </a:solidFill>
            </a:endParaRPr>
          </a:p>
          <a:p>
            <a:r>
              <a:rPr lang="es-CO" sz="2400" dirty="0">
                <a:hlinkClick r:id="rId3"/>
              </a:rPr>
              <a:t>	http://</a:t>
            </a:r>
            <a:r>
              <a:rPr lang="es-CO" sz="2400" dirty="0" smtClean="0">
                <a:hlinkClick r:id="rId3"/>
              </a:rPr>
              <a:t>www.arquitecturaacfa.org</a:t>
            </a:r>
            <a:endParaRPr lang="es-CO" sz="2400" dirty="0" smtClean="0"/>
          </a:p>
          <a:p>
            <a:r>
              <a:rPr lang="es-CO" sz="2000" dirty="0" smtClean="0">
                <a:solidFill>
                  <a:schemeClr val="accent2"/>
                </a:solidFill>
              </a:rPr>
              <a:t>	Participó en la reforma de la Constitución Política de Colombia en 1991</a:t>
            </a:r>
          </a:p>
          <a:p>
            <a:r>
              <a:rPr lang="es-CO" sz="2000" dirty="0">
                <a:solidFill>
                  <a:schemeClr val="accent2"/>
                </a:solidFill>
              </a:rPr>
              <a:t>	Participó en el proyecto de ley para la </a:t>
            </a:r>
            <a:r>
              <a:rPr lang="es-CO" sz="2000" dirty="0" smtClean="0">
                <a:solidFill>
                  <a:schemeClr val="accent2"/>
                </a:solidFill>
              </a:rPr>
              <a:t>creación, en 1998, del</a:t>
            </a:r>
            <a:endParaRPr lang="es-CO" sz="2000" dirty="0"/>
          </a:p>
          <a:p>
            <a:r>
              <a:rPr lang="es-CO" sz="2800" b="1" dirty="0" smtClean="0">
                <a:solidFill>
                  <a:schemeClr val="accent2"/>
                </a:solidFill>
              </a:rPr>
              <a:t>Consejo Profesional Nacional de Arquitectura y Profesiones 	Auxiliares,  CPNAA</a:t>
            </a:r>
          </a:p>
          <a:p>
            <a:r>
              <a:rPr lang="es-CO" sz="2800" dirty="0">
                <a:solidFill>
                  <a:schemeClr val="accent2"/>
                </a:solidFill>
                <a:hlinkClick r:id="rId4"/>
              </a:rPr>
              <a:t>	</a:t>
            </a:r>
            <a:r>
              <a:rPr lang="es-CO" sz="2400" dirty="0" smtClean="0">
                <a:solidFill>
                  <a:schemeClr val="accent2"/>
                </a:solidFill>
                <a:hlinkClick r:id="rId4"/>
              </a:rPr>
              <a:t>http://www.cpnaa.gov.co</a:t>
            </a:r>
            <a:endParaRPr lang="es-CO" sz="2800" dirty="0">
              <a:solidFill>
                <a:schemeClr val="accent2"/>
              </a:solidFill>
            </a:endParaRPr>
          </a:p>
        </p:txBody>
      </p:sp>
    </p:spTree>
    <p:extLst>
      <p:ext uri="{BB962C8B-B14F-4D97-AF65-F5344CB8AC3E}">
        <p14:creationId xmlns:p14="http://schemas.microsoft.com/office/powerpoint/2010/main" val="4274947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051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FPAA-10-SCA-Medellin-Oct2010-XXIIBCA-APFPAA10-MAP10-VIIBIAU\101MSDCF SCA-FPAA MedellínOct2010\SCA-10-FPAA Medellin 2010\DSC08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928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FPAA-10-SCA-Medellin-Oct2010-XXIIBCA-APFPAA10-MAP10-VIIBIAU\101MSDCF SCA-FPAA MedellínOct2010\FPAA-10-MAP Medellin 2010\DSC09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5659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FPAA-10-SCA-Medellin-Oct2010-XXIIBCA-APFPAA10-MAP10-VIIBIAU\101MSDCF SCA-FPAA MedellínOct2010\FPAA-10-AP Medellin 2010\DSC09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79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FPAA-10-SCA-Medellin-Oct2010-XXIIBCA-APFPAA10-MAP10-VIIBIAU\101MSDCF SCA-FPAA MedellínOct2010\SCA-10-FPAA Medellin 2010\DSC09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601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FPAA-10-SCA-Medellin-Oct2010-XXIIBCA-APFPAA10-MAP10-VIIBIAU\101MSDCF SCA-FPAA MedellínOct2010\FPAA-10-MAP Medellin 2010\DSC09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264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FPAA-10-SCA-Medellin-Oct2010-XXIIBCA-APFPAA10-MAP10-VIIBIAU\101MSDCF SCA-FPAA MedellínOct2010\FPAA-10-MAP Medellin 2010\DSC09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166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FPAA-10-SCA-Medellin-Oct2010-XXIIBCA-APFPAA10-MAP10-VIIBIAU\101MSDCF SCA-FPAA MedellínOct2010\FPAA-10-MAP Medellin 2010\DSC09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957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FPAA-10-SCA-Medellin-Oct2010-XXIIBCA-APFPAA10-MAP10-VIIBIAU\101MSDCF SCA-FPAA MedellínOct2010\FPAA-10-MAP Medellin 2010\DSC09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39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FPAA-10-SCA-Medellin-Oct2010-XXIIBCA-APFPAA10-MAP10-VIIBIAU\101MSDCF SCA-FPAA MedellínOct2010\FPAA-10-MAP Medellin 2010\DSC09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49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6079" y="231821"/>
            <a:ext cx="8731876" cy="7879080"/>
          </a:xfrm>
          <a:prstGeom prst="rect">
            <a:avLst/>
          </a:prstGeom>
          <a:noFill/>
        </p:spPr>
        <p:txBody>
          <a:bodyPr wrap="square" rtlCol="0">
            <a:spAutoFit/>
          </a:bodyPr>
          <a:lstStyle/>
          <a:p>
            <a:r>
              <a:rPr lang="es-CO" sz="2800" b="1" dirty="0" smtClean="0"/>
              <a:t>		</a:t>
            </a:r>
            <a:r>
              <a:rPr lang="es-CO" sz="2800" b="1" dirty="0" smtClean="0">
                <a:solidFill>
                  <a:schemeClr val="accent2"/>
                </a:solidFill>
              </a:rPr>
              <a:t>Bolivia</a:t>
            </a:r>
          </a:p>
          <a:p>
            <a:r>
              <a:rPr lang="es-CO" sz="2800" dirty="0" smtClean="0">
                <a:solidFill>
                  <a:schemeClr val="accent2"/>
                </a:solidFill>
              </a:rPr>
              <a:t>		Colegio de Arquitectos de Bolivia</a:t>
            </a:r>
          </a:p>
          <a:p>
            <a:r>
              <a:rPr lang="es-CO" sz="2000" dirty="0" smtClean="0">
                <a:hlinkClick r:id="rId2"/>
              </a:rPr>
              <a:t>		http://www.bolivia-arquitectos.org</a:t>
            </a:r>
            <a:endParaRPr lang="es-CO" sz="2000" dirty="0" smtClean="0"/>
          </a:p>
          <a:p>
            <a:endParaRPr lang="es-CO" sz="1000" dirty="0" smtClean="0"/>
          </a:p>
          <a:p>
            <a:r>
              <a:rPr lang="es-CO" sz="2800" b="1" dirty="0" smtClean="0">
                <a:solidFill>
                  <a:schemeClr val="accent2"/>
                </a:solidFill>
              </a:rPr>
              <a:t>		Colombia</a:t>
            </a:r>
          </a:p>
          <a:p>
            <a:r>
              <a:rPr lang="es-CO" sz="2800" dirty="0" smtClean="0">
                <a:solidFill>
                  <a:schemeClr val="accent2"/>
                </a:solidFill>
              </a:rPr>
              <a:t>		Sociedad Colombiana de Arquitectos</a:t>
            </a:r>
          </a:p>
          <a:p>
            <a:r>
              <a:rPr lang="es-CO" sz="2000" dirty="0" smtClean="0">
                <a:hlinkClick r:id="rId3"/>
              </a:rPr>
              <a:t>		http://www.sociedadcolombianadearquitectos.org</a:t>
            </a:r>
            <a:endParaRPr lang="es-CO" sz="2000" dirty="0" smtClean="0"/>
          </a:p>
          <a:p>
            <a:endParaRPr lang="es-CO" sz="1000" dirty="0" smtClean="0"/>
          </a:p>
          <a:p>
            <a:r>
              <a:rPr lang="es-CO" sz="2800" b="1" dirty="0" smtClean="0"/>
              <a:t>		</a:t>
            </a:r>
            <a:r>
              <a:rPr lang="es-CO" sz="2800" b="1" dirty="0" smtClean="0">
                <a:solidFill>
                  <a:schemeClr val="accent2"/>
                </a:solidFill>
              </a:rPr>
              <a:t>Ecuador</a:t>
            </a:r>
          </a:p>
          <a:p>
            <a:r>
              <a:rPr lang="es-CO" sz="2800" dirty="0" smtClean="0">
                <a:solidFill>
                  <a:schemeClr val="accent2"/>
                </a:solidFill>
              </a:rPr>
              <a:t>		Colegio de Arquitectos del Ecuador</a:t>
            </a:r>
          </a:p>
          <a:p>
            <a:r>
              <a:rPr lang="es-CO" sz="2000" dirty="0" smtClean="0">
                <a:hlinkClick r:id="rId4"/>
              </a:rPr>
              <a:t>		http://www.caesen.org.ec</a:t>
            </a:r>
            <a:endParaRPr lang="es-CO" sz="2000" dirty="0" smtClean="0"/>
          </a:p>
          <a:p>
            <a:endParaRPr lang="es-CO" sz="1000" dirty="0" smtClean="0"/>
          </a:p>
          <a:p>
            <a:r>
              <a:rPr lang="es-CO" sz="2800" b="1" dirty="0" smtClean="0"/>
              <a:t>		</a:t>
            </a:r>
            <a:r>
              <a:rPr lang="es-CO" sz="2800" b="1" dirty="0" smtClean="0">
                <a:solidFill>
                  <a:schemeClr val="accent2"/>
                </a:solidFill>
              </a:rPr>
              <a:t>Perú</a:t>
            </a:r>
          </a:p>
          <a:p>
            <a:r>
              <a:rPr lang="es-CO" sz="2800" dirty="0" smtClean="0">
                <a:solidFill>
                  <a:schemeClr val="accent2"/>
                </a:solidFill>
              </a:rPr>
              <a:t>		Colegio de Arquitectos del Perú</a:t>
            </a:r>
          </a:p>
          <a:p>
            <a:r>
              <a:rPr lang="es-CO" sz="2000" dirty="0" smtClean="0">
                <a:hlinkClick r:id="rId5"/>
              </a:rPr>
              <a:t>		http://www.cap.org.pe</a:t>
            </a:r>
            <a:endParaRPr lang="es-CO" sz="2000" dirty="0" smtClean="0"/>
          </a:p>
          <a:p>
            <a:endParaRPr lang="es-CO" sz="1000" dirty="0" smtClean="0"/>
          </a:p>
          <a:p>
            <a:r>
              <a:rPr lang="es-CO" sz="2800" b="1" dirty="0" smtClean="0"/>
              <a:t>		</a:t>
            </a:r>
            <a:r>
              <a:rPr lang="es-CO" sz="2800" b="1" dirty="0" smtClean="0">
                <a:solidFill>
                  <a:schemeClr val="accent2"/>
                </a:solidFill>
              </a:rPr>
              <a:t>Venezuela</a:t>
            </a:r>
          </a:p>
          <a:p>
            <a:r>
              <a:rPr lang="es-CO" sz="2800" dirty="0" smtClean="0">
                <a:solidFill>
                  <a:schemeClr val="accent2"/>
                </a:solidFill>
              </a:rPr>
              <a:t>		Colegio de Arquitectos de Venezuela</a:t>
            </a:r>
          </a:p>
          <a:p>
            <a:r>
              <a:rPr lang="es-CO" sz="2000" dirty="0" smtClean="0">
                <a:hlinkClick r:id="rId6"/>
              </a:rPr>
              <a:t>		http://www.cav.org.ve</a:t>
            </a:r>
            <a:endParaRPr lang="es-CO" sz="2000" dirty="0" smtClean="0"/>
          </a:p>
          <a:p>
            <a:endParaRPr lang="es-CO" sz="2000" dirty="0"/>
          </a:p>
          <a:p>
            <a:endParaRPr lang="es-CO" sz="2800" dirty="0" smtClean="0"/>
          </a:p>
          <a:p>
            <a:endParaRPr lang="es-CO" sz="2800" dirty="0"/>
          </a:p>
        </p:txBody>
      </p:sp>
      <p:pic>
        <p:nvPicPr>
          <p:cNvPr id="5" name="Imagen 4" descr="http://fpaa-arquitectos.org/_files/images/th/a39bd755536ba76777f93849e13eb81a.jpg"/>
          <p:cNvPicPr/>
          <p:nvPr/>
        </p:nvPicPr>
        <p:blipFill>
          <a:blip r:embed="rId7"/>
          <a:srcRect/>
          <a:stretch>
            <a:fillRect/>
          </a:stretch>
        </p:blipFill>
        <p:spPr bwMode="auto">
          <a:xfrm>
            <a:off x="2155371" y="655320"/>
            <a:ext cx="999310" cy="699588"/>
          </a:xfrm>
          <a:prstGeom prst="rect">
            <a:avLst/>
          </a:prstGeom>
          <a:noFill/>
          <a:ln w="9525">
            <a:noFill/>
            <a:miter lim="800000"/>
            <a:headEnd/>
            <a:tailEnd/>
          </a:ln>
        </p:spPr>
      </p:pic>
      <p:pic>
        <p:nvPicPr>
          <p:cNvPr id="6" name="Imagen 5" descr="http://fpaa-arquitectos.org/_files/images/th/c4498f351f492fc70a9107961944597f.jpg"/>
          <p:cNvPicPr/>
          <p:nvPr/>
        </p:nvPicPr>
        <p:blipFill>
          <a:blip r:embed="rId8"/>
          <a:srcRect/>
          <a:stretch>
            <a:fillRect/>
          </a:stretch>
        </p:blipFill>
        <p:spPr bwMode="auto">
          <a:xfrm>
            <a:off x="2155371" y="1920240"/>
            <a:ext cx="999310" cy="728586"/>
          </a:xfrm>
          <a:prstGeom prst="rect">
            <a:avLst/>
          </a:prstGeom>
          <a:noFill/>
          <a:ln w="9525">
            <a:noFill/>
            <a:miter lim="800000"/>
            <a:headEnd/>
            <a:tailEnd/>
          </a:ln>
        </p:spPr>
      </p:pic>
      <p:pic>
        <p:nvPicPr>
          <p:cNvPr id="7" name="Imagen 6" descr="http://fpaa-arquitectos.org/_files/images/th/4311eb1b75e9eace0df8fe9510b0e84c.jpg"/>
          <p:cNvPicPr/>
          <p:nvPr/>
        </p:nvPicPr>
        <p:blipFill>
          <a:blip r:embed="rId9">
            <a:extLst>
              <a:ext uri="{28A0092B-C50C-407E-A947-70E740481C1C}">
                <a14:useLocalDpi xmlns:a14="http://schemas.microsoft.com/office/drawing/2010/main" val="0"/>
              </a:ext>
            </a:extLst>
          </a:blip>
          <a:srcRect/>
          <a:stretch>
            <a:fillRect/>
          </a:stretch>
        </p:blipFill>
        <p:spPr bwMode="auto">
          <a:xfrm>
            <a:off x="2155372" y="3214158"/>
            <a:ext cx="999310" cy="729401"/>
          </a:xfrm>
          <a:prstGeom prst="rect">
            <a:avLst/>
          </a:prstGeom>
          <a:noFill/>
          <a:ln>
            <a:noFill/>
          </a:ln>
        </p:spPr>
      </p:pic>
      <p:pic>
        <p:nvPicPr>
          <p:cNvPr id="9" name="Imagen 8" descr="http://fpaa-arquitectos.org/_files/images/th/6aa12865e7e53e59ce136265a1e524ba.jpg"/>
          <p:cNvPicPr/>
          <p:nvPr/>
        </p:nvPicPr>
        <p:blipFill>
          <a:blip r:embed="rId10"/>
          <a:srcRect/>
          <a:stretch>
            <a:fillRect/>
          </a:stretch>
        </p:blipFill>
        <p:spPr bwMode="auto">
          <a:xfrm>
            <a:off x="2155371" y="4508891"/>
            <a:ext cx="999310" cy="784326"/>
          </a:xfrm>
          <a:prstGeom prst="rect">
            <a:avLst/>
          </a:prstGeom>
          <a:noFill/>
          <a:ln w="9525">
            <a:noFill/>
            <a:miter lim="800000"/>
            <a:headEnd/>
            <a:tailEnd/>
          </a:ln>
        </p:spPr>
      </p:pic>
      <p:pic>
        <p:nvPicPr>
          <p:cNvPr id="10" name="Imagen 9" descr="http://fpaa-arquitectos.org/_files/images/th/145df9589457ebca86bc5b9011c62a32.jpg"/>
          <p:cNvPicPr/>
          <p:nvPr/>
        </p:nvPicPr>
        <p:blipFill>
          <a:blip r:embed="rId11"/>
          <a:srcRect/>
          <a:stretch>
            <a:fillRect/>
          </a:stretch>
        </p:blipFill>
        <p:spPr bwMode="auto">
          <a:xfrm>
            <a:off x="2155372" y="5858549"/>
            <a:ext cx="999310" cy="730892"/>
          </a:xfrm>
          <a:prstGeom prst="rect">
            <a:avLst/>
          </a:prstGeom>
          <a:noFill/>
          <a:ln w="9525">
            <a:noFill/>
            <a:miter lim="800000"/>
            <a:headEnd/>
            <a:tailEnd/>
          </a:ln>
        </p:spPr>
      </p:pic>
    </p:spTree>
    <p:extLst>
      <p:ext uri="{BB962C8B-B14F-4D97-AF65-F5344CB8AC3E}">
        <p14:creationId xmlns:p14="http://schemas.microsoft.com/office/powerpoint/2010/main" val="3799104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FPAA-10-SCA-Medellin-Oct2010-XXIIBCA-APFPAA10-MAP10-VIIBIAU\101MSDCF SCA-FPAA MedellínOct2010\FPAA-10-MAP Medellin 2010\DSC09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555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FPAA-10-SCA-Medellin-Oct2010-XXIIBCA-APFPAA10-MAP10-VIIBIAU\101MSDCF SCA-FPAA MedellínOct2010\FPAA-10-MAP Medellin 2010\DSC09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4556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FPAA-10-SCA-Medellin-Oct2010-XXIIBCA-APFPAA10-MAP10-VIIBIAU\101MSDCF SCA-FPAA MedellínOct2010\FPAA-10-MAP Medellin 2010\DSC09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244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FPAA-10-SCA-Medellin-Oct2010-XXIIBCA-APFPAA10-MAP10-VIIBIAU\101MSDCF SCA-FPAA MedellínOct2010\FPAA-10-MAP Medellin 2010\DSC09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4751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FPAA-10-SCA-Medellin-Oct2010-XXIIBCA-APFPAA10-MAP10-VIIBIAU\101MSDCF SCA-FPAA MedellínOct2010\FPAA-10-MAP Medellin 2010\DSC09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384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FPAA-10-SCA-Medellin-Oct2010-XXIIBCA-APFPAA10-MAP10-VIIBIAU\101MSDCF SCA-FPAA MedellínOct2010\FPAA-10-MAP Medellin 2010\DSC09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226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FPAA-10-SCA-Medellin-Oct2010-XXIIBCA-APFPAA10-MAP10-VIIBIAU\101MSDCF SCA-FPAA MedellínOct2010\FPAA-10-MAP Medellin 2010\DSC09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235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FPAA-10-SCA-Medellin-Oct2010-XXIIBCA-APFPAA10-MAP10-VIIBIAU\101MSDCF SCA-FPAA MedellínOct2010\FPAA-10-MAP Medellin 2010\DSC09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15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FPAA-10-SCA-Medellin-Oct2010-XXIIBCA-APFPAA10-MAP10-VIIBIAU\101MSDCF SCA-FPAA MedellínOct2010\FPAA-10-MAP Medellin 2010\DSC09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678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FPAA-10-SCA-Medellin-Oct2010-XXIIBCA-APFPAA10-MAP10-VIIBIAU\101MSDCF SCA-FPAA MedellínOct2010\FPAA-10-MAP Medellin 2010\DSC09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94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503453"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10589973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FPAA-10-SCA-Medellin-Oct2010-XXIIBCA-APFPAA10-MAP10-VIIBIAU\101MSDCF SCA-FPAA MedellínOct2010\FPAA-10-MAP Medellin 2010\DSC09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910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FPAA-10-SCA-Medellin-Oct2010-XXIIBCA-APFPAA10-MAP10-VIIBIAU\101MSDCF SCA-FPAA MedellínOct2010\FPAA-10-MAP Medellin 2010\DSC09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80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66844" y="3745104"/>
            <a:ext cx="8858312" cy="2970044"/>
          </a:xfrm>
          <a:prstGeom prst="rect">
            <a:avLst/>
          </a:prstGeom>
        </p:spPr>
        <p:txBody>
          <a:bodyPr wrap="square">
            <a:spAutoFit/>
          </a:bodyPr>
          <a:lstStyle/>
          <a:p>
            <a:r>
              <a:rPr lang="es-CO" sz="4800" b="1" dirty="0">
                <a:solidFill>
                  <a:schemeClr val="accent2"/>
                </a:solidFill>
                <a:latin typeface="Tahoma" pitchFamily="34" charset="0"/>
                <a:ea typeface="Tahoma" pitchFamily="34" charset="0"/>
                <a:cs typeface="Tahoma" pitchFamily="34" charset="0"/>
              </a:rPr>
              <a:t>FPAA 2012</a:t>
            </a:r>
          </a:p>
          <a:p>
            <a:r>
              <a:rPr lang="es-CO" sz="4800" b="1" dirty="0">
                <a:solidFill>
                  <a:schemeClr val="accent2"/>
                </a:solidFill>
                <a:latin typeface="Tahoma" pitchFamily="34" charset="0"/>
                <a:ea typeface="Tahoma" pitchFamily="34" charset="0"/>
                <a:cs typeface="Tahoma" pitchFamily="34" charset="0"/>
              </a:rPr>
              <a:t>XXIV   CPA</a:t>
            </a:r>
          </a:p>
          <a:p>
            <a:r>
              <a:rPr lang="es-CO" sz="4800" b="1" dirty="0">
                <a:solidFill>
                  <a:schemeClr val="accent2"/>
                </a:solidFill>
                <a:latin typeface="Tahoma" pitchFamily="34" charset="0"/>
                <a:ea typeface="Tahoma" pitchFamily="34" charset="0"/>
                <a:cs typeface="Tahoma" pitchFamily="34" charset="0"/>
              </a:rPr>
              <a:t>AG-Maceió </a:t>
            </a:r>
          </a:p>
          <a:p>
            <a:endParaRPr lang="es-CO" b="1" dirty="0">
              <a:solidFill>
                <a:schemeClr val="accent2"/>
              </a:solidFill>
              <a:latin typeface="Tahoma" pitchFamily="34" charset="0"/>
              <a:ea typeface="Tahoma" pitchFamily="34" charset="0"/>
              <a:cs typeface="Tahoma" pitchFamily="34" charset="0"/>
            </a:endParaRPr>
          </a:p>
          <a:p>
            <a:r>
              <a:rPr lang="es-CO" sz="2000" b="1" dirty="0">
                <a:solidFill>
                  <a:schemeClr val="accent2"/>
                </a:solidFill>
                <a:latin typeface="Tahoma" pitchFamily="34" charset="0"/>
                <a:ea typeface="Tahoma" pitchFamily="34" charset="0"/>
                <a:cs typeface="Tahoma" pitchFamily="34" charset="0"/>
              </a:rPr>
              <a:t>Brasil, Noviembre 27 a 30</a:t>
            </a:r>
          </a:p>
        </p:txBody>
      </p:sp>
      <p:sp>
        <p:nvSpPr>
          <p:cNvPr id="3" name="2 CuadroTexto"/>
          <p:cNvSpPr txBox="1"/>
          <p:nvPr/>
        </p:nvSpPr>
        <p:spPr>
          <a:xfrm>
            <a:off x="1666844" y="142853"/>
            <a:ext cx="8858312" cy="1200329"/>
          </a:xfrm>
          <a:prstGeom prst="rect">
            <a:avLst/>
          </a:prstGeom>
          <a:noFill/>
        </p:spPr>
        <p:txBody>
          <a:bodyPr wrap="square" rtlCol="0">
            <a:spAutoFit/>
          </a:bodyPr>
          <a:lstStyle/>
          <a:p>
            <a:r>
              <a:rPr lang="es-CO" sz="3600" b="1" dirty="0">
                <a:solidFill>
                  <a:schemeClr val="accent2"/>
                </a:solidFill>
                <a:latin typeface="Tahoma" pitchFamily="34" charset="0"/>
                <a:ea typeface="Tahoma" pitchFamily="34" charset="0"/>
                <a:cs typeface="Tahoma" pitchFamily="34" charset="0"/>
              </a:rPr>
              <a:t>MUESTRA PANAMERICANA DE ARQUITECTURA      FPAA 2012</a:t>
            </a:r>
            <a:endParaRPr lang="es-CO" sz="3600" b="1" dirty="0">
              <a:solidFill>
                <a:schemeClr val="accent2"/>
              </a:solidFill>
            </a:endParaRPr>
          </a:p>
        </p:txBody>
      </p:sp>
    </p:spTree>
    <p:extLst>
      <p:ext uri="{BB962C8B-B14F-4D97-AF65-F5344CB8AC3E}">
        <p14:creationId xmlns:p14="http://schemas.microsoft.com/office/powerpoint/2010/main" val="42448224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FPAA-2012-Fotos-AG-Maceió, Brasil-Nov. 27 a 30\FPAA-2012-AG-Maceió, Brasil-Nov. 29-DSC08236-DSC08444\Carpeta DSC 08258-08265 08409-08425\DSC0825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040648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FPAA-2012-Fotos-AG-Maceió, Brasil-Nov. 27 a 30\FPAA-2012-AG-Maceió, Brasil-Nov. 29-DSC08236-DSC08444\Carpeta DSC 08258-08265 08409-08425\DSC08264.JPG"/>
          <p:cNvPicPr>
            <a:picLocks noChangeAspect="1" noChangeArrowheads="1"/>
          </p:cNvPicPr>
          <p:nvPr/>
        </p:nvPicPr>
        <p:blipFill>
          <a:blip r:embed="rId2" cstate="email"/>
          <a:srcRect/>
          <a:stretch>
            <a:fillRect/>
          </a:stretch>
        </p:blipFill>
        <p:spPr bwMode="auto">
          <a:xfrm>
            <a:off x="-216747" y="0"/>
            <a:ext cx="12408747" cy="6979920"/>
          </a:xfrm>
          <a:prstGeom prst="rect">
            <a:avLst/>
          </a:prstGeom>
          <a:noFill/>
        </p:spPr>
      </p:pic>
    </p:spTree>
    <p:extLst>
      <p:ext uri="{BB962C8B-B14F-4D97-AF65-F5344CB8AC3E}">
        <p14:creationId xmlns:p14="http://schemas.microsoft.com/office/powerpoint/2010/main" val="23217650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FPAA-2012-Fotos-AG-Maceió, Brasil-Nov. 27 a 30\FPAA-2012-AG-Maceió, Brasil-Nov. 29-DSC08236-DSC08444\Carpeta DSC 08258-08265 08409-08425\DSC08260.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2270105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FPAA-2012-Fotos-AG-Maceió, Brasil-Nov. 27 a 30\FPAA-2012-AG-Maceió, Brasil-Nov. 29-DSC08236-DSC08444\Carpeta DSC 08258-08265 08409-08425\DSC08263.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9072301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FPAA-2012-Fotos-AG-Maceió, Brasil-Nov. 27 a 30\FPAA-2012-AG-Maceió, Brasil-Nov. 29-DSC08236-DSC08444\Carpeta DSC 08258-08265 08409-08425\DSC08409.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9052258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FPAA-2012-Fotos-AG-Maceió, Brasil-Nov. 27 a 30\FPAA-2012-AG-Maceió, Brasil-Nov. 29-DSC08236-DSC08444\Carpeta DSC 08258-08265 08409-08425\DSC08411.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2925823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FPAA-2012-Fotos-AG-Maceió, Brasil-Nov. 27 a 30\FPAA-2012-AG-Maceió, Brasil-Nov. 29-DSC08236-DSC08444\Carpeta DSC 08258-08265 08409-08425\DSC08416.JPG"/>
          <p:cNvPicPr>
            <a:picLocks noChangeAspect="1" noChangeArrowheads="1"/>
          </p:cNvPicPr>
          <p:nvPr/>
        </p:nvPicPr>
        <p:blipFill>
          <a:blip r:embed="rId2" cstate="email"/>
          <a:srcRect/>
          <a:stretch>
            <a:fillRect/>
          </a:stretch>
        </p:blipFill>
        <p:spPr bwMode="auto">
          <a:xfrm>
            <a:off x="1" y="0"/>
            <a:ext cx="12214012" cy="6870382"/>
          </a:xfrm>
          <a:prstGeom prst="rect">
            <a:avLst/>
          </a:prstGeom>
          <a:noFill/>
        </p:spPr>
      </p:pic>
    </p:spTree>
    <p:extLst>
      <p:ext uri="{BB962C8B-B14F-4D97-AF65-F5344CB8AC3E}">
        <p14:creationId xmlns:p14="http://schemas.microsoft.com/office/powerpoint/2010/main" val="384292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03452" y="0"/>
            <a:ext cx="9185097" cy="6858000"/>
          </a:xfrm>
          <a:prstGeom prst="rect">
            <a:avLst/>
          </a:prstGeom>
          <a:noFill/>
          <a:ln w="9525">
            <a:noFill/>
            <a:miter lim="800000"/>
            <a:headEnd/>
            <a:tailEnd/>
          </a:ln>
          <a:effectLst/>
        </p:spPr>
      </p:pic>
    </p:spTree>
    <p:extLst>
      <p:ext uri="{BB962C8B-B14F-4D97-AF65-F5344CB8AC3E}">
        <p14:creationId xmlns:p14="http://schemas.microsoft.com/office/powerpoint/2010/main" val="19285967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FPAA-2012-Fotos-AG-Maceió, Brasil-Nov. 27 a 30\FPAA-2012-AG-Maceió, Brasil-Nov. 29-DSC08236-DSC08444\DSC08252.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539272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FPAA-2012-Fotos-AG-Maceió, Brasil-Nov. 27 a 30\FPAA-2012-AG-Maceió, Brasil-Nov. 29-DSC08236-DSC08444\Carpeta DSC 08258-08265 08409-08425\DSC08425.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5170362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Rectángulo"/>
          <p:cNvSpPr>
            <a:spLocks noChangeArrowheads="1"/>
          </p:cNvSpPr>
          <p:nvPr/>
        </p:nvSpPr>
        <p:spPr bwMode="auto">
          <a:xfrm>
            <a:off x="1666875" y="3744913"/>
            <a:ext cx="88582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sz="4800" b="1" dirty="0">
                <a:solidFill>
                  <a:schemeClr val="accent2"/>
                </a:solidFill>
                <a:latin typeface="Tahoma" panose="020B0604030504040204" pitchFamily="34" charset="0"/>
                <a:cs typeface="Tahoma" panose="020B0604030504040204" pitchFamily="34" charset="0"/>
              </a:rPr>
              <a:t>FPAA 2012</a:t>
            </a:r>
          </a:p>
          <a:p>
            <a:pPr eaLnBrk="1" hangingPunct="1">
              <a:spcBef>
                <a:spcPct val="0"/>
              </a:spcBef>
              <a:buFontTx/>
              <a:buNone/>
            </a:pPr>
            <a:r>
              <a:rPr lang="es-CO" sz="4800" b="1" dirty="0">
                <a:solidFill>
                  <a:schemeClr val="accent2"/>
                </a:solidFill>
                <a:latin typeface="Tahoma" panose="020B0604030504040204" pitchFamily="34" charset="0"/>
                <a:cs typeface="Tahoma" panose="020B0604030504040204" pitchFamily="34" charset="0"/>
              </a:rPr>
              <a:t>XXIV   CPA</a:t>
            </a:r>
          </a:p>
          <a:p>
            <a:pPr eaLnBrk="1" hangingPunct="1">
              <a:spcBef>
                <a:spcPct val="0"/>
              </a:spcBef>
              <a:buFontTx/>
              <a:buNone/>
            </a:pPr>
            <a:r>
              <a:rPr lang="es-CO" sz="4800" b="1" dirty="0">
                <a:solidFill>
                  <a:schemeClr val="accent2"/>
                </a:solidFill>
                <a:latin typeface="Tahoma" panose="020B0604030504040204" pitchFamily="34" charset="0"/>
                <a:cs typeface="Tahoma" panose="020B0604030504040204" pitchFamily="34" charset="0"/>
              </a:rPr>
              <a:t>AG-Maceió </a:t>
            </a:r>
          </a:p>
          <a:p>
            <a:pPr eaLnBrk="1" hangingPunct="1">
              <a:spcBef>
                <a:spcPct val="0"/>
              </a:spcBef>
              <a:buFontTx/>
              <a:buNone/>
            </a:pPr>
            <a:endParaRPr lang="es-CO" sz="1800" b="1" dirty="0">
              <a:solidFill>
                <a:schemeClr val="accent2"/>
              </a:solidFill>
              <a:latin typeface="Tahoma" panose="020B0604030504040204" pitchFamily="34" charset="0"/>
              <a:cs typeface="Tahoma" panose="020B0604030504040204" pitchFamily="34" charset="0"/>
            </a:endParaRPr>
          </a:p>
          <a:p>
            <a:pPr eaLnBrk="1" hangingPunct="1">
              <a:spcBef>
                <a:spcPct val="0"/>
              </a:spcBef>
              <a:buFontTx/>
              <a:buNone/>
            </a:pPr>
            <a:r>
              <a:rPr lang="es-CO" sz="2000" b="1" dirty="0">
                <a:solidFill>
                  <a:schemeClr val="accent2"/>
                </a:solidFill>
                <a:latin typeface="Tahoma" panose="020B0604030504040204" pitchFamily="34" charset="0"/>
                <a:cs typeface="Tahoma" panose="020B0604030504040204" pitchFamily="34" charset="0"/>
              </a:rPr>
              <a:t>Brasil, Noviembre 27 a 30</a:t>
            </a:r>
          </a:p>
        </p:txBody>
      </p:sp>
      <p:sp>
        <p:nvSpPr>
          <p:cNvPr id="2051" name="2 CuadroTexto"/>
          <p:cNvSpPr txBox="1">
            <a:spLocks noChangeArrowheads="1"/>
          </p:cNvSpPr>
          <p:nvPr/>
        </p:nvSpPr>
        <p:spPr bwMode="auto">
          <a:xfrm>
            <a:off x="1666875" y="142875"/>
            <a:ext cx="88582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sz="4200" b="1" dirty="0">
                <a:solidFill>
                  <a:schemeClr val="accent2"/>
                </a:solidFill>
                <a:latin typeface="Tahoma" panose="020B0604030504040204" pitchFamily="34" charset="0"/>
                <a:cs typeface="Tahoma" panose="020B0604030504040204" pitchFamily="34" charset="0"/>
              </a:rPr>
              <a:t>Estrategias de Transformación</a:t>
            </a:r>
          </a:p>
          <a:p>
            <a:pPr eaLnBrk="1" hangingPunct="1">
              <a:spcBef>
                <a:spcPct val="0"/>
              </a:spcBef>
              <a:buFontTx/>
              <a:buNone/>
            </a:pPr>
            <a:r>
              <a:rPr lang="es-CO" sz="3600" b="1" dirty="0">
                <a:solidFill>
                  <a:schemeClr val="accent2"/>
                </a:solidFill>
                <a:latin typeface="Tahoma" panose="020B0604030504040204" pitchFamily="34" charset="0"/>
                <a:cs typeface="Tahoma" panose="020B0604030504040204" pitchFamily="34" charset="0"/>
              </a:rPr>
              <a:t>EL CASO DE MEDELLIN - COLOMBIA</a:t>
            </a:r>
            <a:endParaRPr lang="es-CO" sz="3600" b="1" dirty="0">
              <a:solidFill>
                <a:schemeClr val="accent2"/>
              </a:solidFill>
            </a:endParaRPr>
          </a:p>
        </p:txBody>
      </p:sp>
    </p:spTree>
    <p:extLst>
      <p:ext uri="{BB962C8B-B14F-4D97-AF65-F5344CB8AC3E}">
        <p14:creationId xmlns:p14="http://schemas.microsoft.com/office/powerpoint/2010/main" val="182284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FPAA-2012-Fotos-AG-Maceió, Brasil-Nov. 27 a 30\FPAA-2012-AG-Maceió, Brasil-Nov. 30-DSC08445-DSC08909\Carpeta DSC 08495-08705\DSC08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2264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FPAA-2012-Fotos-AG-Maceió, Brasil-Nov. 27 a 30\FPAA-2012-AG-Maceió, Brasil-Nov. 30-DSC08445-DSC08909\Carpeta DSC 08495-08705\DSC084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6116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G:\FPAA-2012-Fotos-AG-Maceió, Brasil-Nov. 27 a 30\FPAA-2012-AG-Maceió, Brasil-Nov. 30-DSC08445-DSC08909\Carpeta DSC 08495-08705\DSC08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3922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G:\FPAA-2012-Fotos-AG-Maceió, Brasil-Nov. 27 a 30\FPAA-2012-AG-Maceió, Brasil-Nov. 30-DSC08445-DSC08909\Carpeta DSC 08495-08705\DSC08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8314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FPAA-2012-Fotos-AG-Maceió, Brasil-Nov. 27 a 30\FPAA-2012-AG-Maceió, Brasil-Nov. 30-DSC08445-DSC08909\Carpeta DSC 08495-08705\DSC08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0383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FPAA-2012-Fotos-AG-Maceió, Brasil-Nov. 27 a 30\FPAA-2012-AG-Maceió, Brasil-Nov. 30-DSC08445-DSC08909\Carpeta DSC 08495-08705\DSC08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831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FPAA-2012-Fotos-AG-Maceió, Brasil-Nov. 27 a 30\FPAA-2012-AG-Maceió, Brasil-Nov. 30-DSC08445-DSC08909\Carpeta DSC 08495-08705\DSC08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85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0" y="0"/>
            <a:ext cx="9164548" cy="6842658"/>
          </a:xfrm>
          <a:prstGeom prst="rect">
            <a:avLst/>
          </a:prstGeom>
          <a:noFill/>
          <a:ln w="9525">
            <a:noFill/>
            <a:miter lim="800000"/>
            <a:headEnd/>
            <a:tailEnd/>
          </a:ln>
          <a:effectLst/>
        </p:spPr>
      </p:pic>
    </p:spTree>
    <p:extLst>
      <p:ext uri="{BB962C8B-B14F-4D97-AF65-F5344CB8AC3E}">
        <p14:creationId xmlns:p14="http://schemas.microsoft.com/office/powerpoint/2010/main" val="1647759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FPAA-2012-Fotos-AG-Maceió, Brasil-Nov. 27 a 30\FPAA-2012-AG-Maceió, Brasil-Nov. 30-DSC08445-DSC08909\Carpeta DSC 08495-08705\DSC08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166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G:\FPAA-2012-Fotos-AG-Maceió, Brasil-Nov. 27 a 30\FPAA-2012-AG-Maceió, Brasil-Nov. 30-DSC08445-DSC08909\Carpeta DSC 08495-08705\DSC08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3118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FPAA-2012-Fotos-AG-Maceió, Brasil-Nov. 27 a 30\FPAA-2012-AG-Maceió, Brasil-Nov. 30-DSC08445-DSC08909\Carpeta DSC 08495-08705\DSC08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9071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G:\FPAA-2012-Fotos-AG-Maceió, Brasil-Nov. 27 a 30\FPAA-2012-AG-Maceió, Brasil-Nov. 30-DSC08445-DSC08909\Carpeta DSC 08495-08705\DSC08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4937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FPAA-2012-Fotos-AG-Maceió, Brasil-Nov. 27 a 30\FPAA-2012-AG-Maceió, Brasil-Nov. 30-DSC08445-DSC08909\Carpeta DSC 08495-08705\DSC08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0787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FPAA-2012-Fotos-AG-Maceió, Brasil-Nov. 27 a 30\FPAA-2012-AG-Maceió, Brasil-Nov. 30-DSC08445-DSC08909\Carpeta DSC 08495-08705\DSC08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3552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FPAA-2012-Fotos-AG-Maceió, Brasil-Nov. 27 a 30\FPAA-2012-AG-Maceió, Brasil-Nov. 30-DSC08445-DSC08909\Carpeta DSC 08495-08705\DSC08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008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FPAA-2012-Fotos-AG-Maceió, Brasil-Nov. 27 a 30\FPAA-2012-AG-Maceió, Brasil-Nov. 30-DSC08445-DSC08909\Carpeta DSC 08495-08705\DSC085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6063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FPAA-2012-Fotos-AG-Maceió, Brasil-Nov. 27 a 30\FPAA-2012-AG-Maceió, Brasil-Nov. 30-DSC08445-DSC08909\Carpeta DSC 08495-08705\DSC08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1177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FPAA-2012-Fotos-AG-Maceió, Brasil-Nov. 27 a 30\FPAA-2012-AG-Maceió, Brasil-Nov. 30-DSC08445-DSC08909\Carpeta DSC 08495-08705\DSC08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95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847</Words>
  <Application>Microsoft Office PowerPoint</Application>
  <PresentationFormat>Panorámica</PresentationFormat>
  <Paragraphs>153</Paragraphs>
  <Slides>149</Slides>
  <Notes>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149</vt:i4>
      </vt:variant>
    </vt:vector>
  </HeadingPairs>
  <TitlesOfParts>
    <vt:vector size="159" baseType="lpstr">
      <vt:lpstr>Arial</vt:lpstr>
      <vt:lpstr>Calibri</vt:lpstr>
      <vt:lpstr>Calibri Light</vt:lpstr>
      <vt:lpstr>Tahoma</vt:lpstr>
      <vt:lpstr>Times New Roman</vt:lpstr>
      <vt:lpstr>Verdana</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Amaya</dc:creator>
  <cp:lastModifiedBy>German Suarez</cp:lastModifiedBy>
  <cp:revision>73</cp:revision>
  <dcterms:created xsi:type="dcterms:W3CDTF">2013-10-22T02:51:51Z</dcterms:created>
  <dcterms:modified xsi:type="dcterms:W3CDTF">2013-11-01T09:01:58Z</dcterms:modified>
</cp:coreProperties>
</file>